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5" r:id="rId4"/>
    <p:sldMasterId id="2147484018" r:id="rId5"/>
  </p:sldMasterIdLst>
  <p:notesMasterIdLst>
    <p:notesMasterId r:id="rId63"/>
  </p:notesMasterIdLst>
  <p:handoutMasterIdLst>
    <p:handoutMasterId r:id="rId64"/>
  </p:handoutMasterIdLst>
  <p:sldIdLst>
    <p:sldId id="1935" r:id="rId6"/>
    <p:sldId id="1934" r:id="rId7"/>
    <p:sldId id="1866" r:id="rId8"/>
    <p:sldId id="1867" r:id="rId9"/>
    <p:sldId id="1888" r:id="rId10"/>
    <p:sldId id="1868" r:id="rId11"/>
    <p:sldId id="1869" r:id="rId12"/>
    <p:sldId id="1940" r:id="rId13"/>
    <p:sldId id="1941" r:id="rId14"/>
    <p:sldId id="1889" r:id="rId15"/>
    <p:sldId id="1871" r:id="rId16"/>
    <p:sldId id="1872" r:id="rId17"/>
    <p:sldId id="1873" r:id="rId18"/>
    <p:sldId id="1891" r:id="rId19"/>
    <p:sldId id="1875" r:id="rId20"/>
    <p:sldId id="1876" r:id="rId21"/>
    <p:sldId id="1890" r:id="rId22"/>
    <p:sldId id="1892" r:id="rId23"/>
    <p:sldId id="1893" r:id="rId24"/>
    <p:sldId id="1894" r:id="rId25"/>
    <p:sldId id="1895" r:id="rId26"/>
    <p:sldId id="1896" r:id="rId27"/>
    <p:sldId id="1897" r:id="rId28"/>
    <p:sldId id="1899" r:id="rId29"/>
    <p:sldId id="1900" r:id="rId30"/>
    <p:sldId id="1901" r:id="rId31"/>
    <p:sldId id="1902" r:id="rId32"/>
    <p:sldId id="1903" r:id="rId33"/>
    <p:sldId id="1904" r:id="rId34"/>
    <p:sldId id="1905" r:id="rId35"/>
    <p:sldId id="1906" r:id="rId36"/>
    <p:sldId id="1907" r:id="rId37"/>
    <p:sldId id="1908" r:id="rId38"/>
    <p:sldId id="1909" r:id="rId39"/>
    <p:sldId id="1932" r:id="rId40"/>
    <p:sldId id="1910" r:id="rId41"/>
    <p:sldId id="1911" r:id="rId42"/>
    <p:sldId id="1912" r:id="rId43"/>
    <p:sldId id="1913" r:id="rId44"/>
    <p:sldId id="1914" r:id="rId45"/>
    <p:sldId id="1915" r:id="rId46"/>
    <p:sldId id="1916" r:id="rId47"/>
    <p:sldId id="1917" r:id="rId48"/>
    <p:sldId id="1919" r:id="rId49"/>
    <p:sldId id="1920" r:id="rId50"/>
    <p:sldId id="1921" r:id="rId51"/>
    <p:sldId id="1922" r:id="rId52"/>
    <p:sldId id="1923" r:id="rId53"/>
    <p:sldId id="1924" r:id="rId54"/>
    <p:sldId id="1925" r:id="rId55"/>
    <p:sldId id="1926" r:id="rId56"/>
    <p:sldId id="1927" r:id="rId57"/>
    <p:sldId id="1928" r:id="rId58"/>
    <p:sldId id="1929" r:id="rId59"/>
    <p:sldId id="1930" r:id="rId60"/>
    <p:sldId id="1931" r:id="rId61"/>
    <p:sldId id="1933" r:id="rId6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 xmlns:p14="http://schemas.microsoft.com/office/powerpoint/2010/main">
        <p14:section name="Lines theme" id="{EE9670AD-028C-4190-AAA8-2AF0F3B1E372}">
          <p14:sldIdLst>
            <p14:sldId id="1866"/>
            <p14:sldId id="1867"/>
            <p14:sldId id="1868"/>
            <p14:sldId id="1888"/>
            <p14:sldId id="1869"/>
            <p14:sldId id="1870"/>
            <p14:sldId id="1871"/>
            <p14:sldId id="1872"/>
            <p14:sldId id="1873"/>
            <p14:sldId id="1874"/>
            <p14:sldId id="1875"/>
            <p14:sldId id="1876"/>
          </p14:sldIdLst>
        </p14:section>
      </p14:sectionLst>
    </p:ext>
    <p:ext uri="{EFAFB233-063F-42B5-8137-9DF3F51BA10A}">
      <p15:sldGuideLst xmlns=""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00CC"/>
    <a:srgbClr val="007788"/>
    <a:srgbClr val="F0E6DC"/>
    <a:srgbClr val="ECE0D4"/>
    <a:srgbClr val="D1B497"/>
    <a:srgbClr val="E3D1BF"/>
    <a:srgbClr val="AA673C"/>
    <a:srgbClr val="6A6967"/>
    <a:srgbClr val="C19C84"/>
    <a:srgbClr val="F8EBE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69" autoAdjust="0"/>
    <p:restoredTop sz="94641" autoAdjust="0"/>
  </p:normalViewPr>
  <p:slideViewPr>
    <p:cSldViewPr snapToGrid="0">
      <p:cViewPr>
        <p:scale>
          <a:sx n="60" d="100"/>
          <a:sy n="60" d="100"/>
        </p:scale>
        <p:origin x="-1086" y="-282"/>
      </p:cViewPr>
      <p:guideLst>
        <p:guide orient="horz" pos="2160"/>
        <p:guide pos="480"/>
        <p:guide pos="7200"/>
        <p:guide pos="4368"/>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84"/>
    </p:cViewPr>
  </p:sorterViewPr>
  <p:notesViewPr>
    <p:cSldViewPr snapToGrid="0">
      <p:cViewPr varScale="1">
        <p:scale>
          <a:sx n="48" d="100"/>
          <a:sy n="48" d="100"/>
        </p:scale>
        <p:origin x="1828" y="36"/>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iagrams/_rels/drawing1.xml.rels><?xml version="1.0" encoding="UTF-8" standalone="yes"?>
<Relationships xmlns="http://schemas.openxmlformats.org/package/2006/relationships"><Relationship Id="rId3" Type="http://schemas.openxmlformats.org/officeDocument/2006/relationships/hyperlink" Target="https://www.bing.com/search?q=Duke+Kahanamoku&amp;qs=n&amp;form=QBRE&amp;sp=-1&amp;pq=duke+kahanamoku&amp;sc=8-15&amp;sk=&amp;cvid=028E8C8701DC49FCB3C255FAA12A6CF5" TargetMode="External"/><Relationship Id="rId2" Type="http://schemas.openxmlformats.org/officeDocument/2006/relationships/hyperlink" Target="https://www.bing.com/search?q=Sessue+Hayakawa&amp;qs=n&amp;form=QBRE&amp;sp=-1&amp;pq=sessue+hayakawa&amp;sc=8-15&amp;sk=&amp;cvid=216417395EA34020AFD508589B2F528D" TargetMode="External"/><Relationship Id="rId1" Type="http://schemas.openxmlformats.org/officeDocument/2006/relationships/hyperlink" Target="https://www.bing.com/search?q=Anna+May+Wong&amp;form=QBLH&amp;sp=-1&amp;pq=anna+may+wong&amp;sc=8-13&amp;qs=n&amp;sk=&amp;cvid=4C2ECF2AC1034000B589448B0EC89858" TargetMode="External"/></Relationships>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55B31-6174-4948-8B32-7FECC02D6991}">
      <dsp:nvSpPr>
        <dsp:cNvPr id="0" name=""/>
        <dsp:cNvSpPr/>
      </dsp:nvSpPr>
      <dsp:spPr>
        <a:xfrm>
          <a:off x="733890" y="144159"/>
          <a:ext cx="1550839" cy="1550839"/>
        </a:xfrm>
        <a:prstGeom prst="rect">
          <a:avLst/>
        </a:prstGeom>
        <a:solidFill>
          <a:schemeClr val="accent3">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D563F8-B6A7-4F66-B65C-7F1D3844F472}">
      <dsp:nvSpPr>
        <dsp:cNvPr id="0" name=""/>
        <dsp:cNvSpPr/>
      </dsp:nvSpPr>
      <dsp:spPr>
        <a:xfrm>
          <a:off x="0" y="1789468"/>
          <a:ext cx="3195412" cy="1215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altLang="en-US" sz="1400" b="1"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Anna May Wong</a:t>
          </a:r>
          <a:r>
            <a:rPr lang="en-US" altLang="en-US" sz="1400" b="1" kern="1200" dirty="0">
              <a:solidFill>
                <a:schemeClr val="tx1"/>
              </a:solidFill>
            </a:rPr>
            <a:t> </a:t>
          </a:r>
          <a:r>
            <a:rPr lang="en-US" altLang="en-US" sz="1400" kern="1200" dirty="0">
              <a:solidFill>
                <a:schemeClr val="tx1"/>
              </a:solidFill>
            </a:rPr>
            <a:t>was the first Chinese American Hollywood movie star, as well as the first Chinese American actress to gain international recognition. She appeared in over sixty movies throughout her career.</a:t>
          </a:r>
          <a:endParaRPr lang="en-US" sz="1400" kern="1200" dirty="0">
            <a:solidFill>
              <a:schemeClr val="tx1"/>
            </a:solidFill>
          </a:endParaRPr>
        </a:p>
      </dsp:txBody>
      <dsp:txXfrm>
        <a:off x="0" y="1789468"/>
        <a:ext cx="3195412" cy="1215870"/>
      </dsp:txXfrm>
    </dsp:sp>
    <dsp:sp modelId="{FCA6A723-3A73-458A-AE3C-15B86CF5C55D}">
      <dsp:nvSpPr>
        <dsp:cNvPr id="0" name=""/>
        <dsp:cNvSpPr/>
      </dsp:nvSpPr>
      <dsp:spPr>
        <a:xfrm>
          <a:off x="4558582" y="144159"/>
          <a:ext cx="1550839" cy="1550839"/>
        </a:xfrm>
        <a:prstGeom prst="rect">
          <a:avLst/>
        </a:prstGeom>
        <a:solidFill>
          <a:schemeClr val="accent3">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6D90C-4774-439F-8532-60F8B9D1D8A7}">
      <dsp:nvSpPr>
        <dsp:cNvPr id="0" name=""/>
        <dsp:cNvSpPr/>
      </dsp:nvSpPr>
      <dsp:spPr>
        <a:xfrm>
          <a:off x="3711008" y="1818199"/>
          <a:ext cx="3245966" cy="1215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altLang="en-US" sz="1400" b="1"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Sessue Hayakawa</a:t>
          </a:r>
          <a:r>
            <a:rPr lang="en-US" altLang="en-US" sz="1400" b="1" kern="1200" dirty="0">
              <a:solidFill>
                <a:schemeClr val="tx1"/>
              </a:solidFill>
            </a:rPr>
            <a:t> </a:t>
          </a:r>
          <a:r>
            <a:rPr lang="en-US" altLang="en-US" sz="1400" kern="1200" dirty="0">
              <a:solidFill>
                <a:schemeClr val="tx1"/>
              </a:solidFill>
            </a:rPr>
            <a:t>was a Japanese actor and one of the biggest stars in Hollywood during the silent film era. His fame matched that of Charlie Chaplin.</a:t>
          </a:r>
          <a:endParaRPr lang="en-US" sz="1400" kern="1200" dirty="0">
            <a:solidFill>
              <a:schemeClr val="tx1"/>
            </a:solidFill>
          </a:endParaRPr>
        </a:p>
      </dsp:txBody>
      <dsp:txXfrm>
        <a:off x="3711008" y="1818199"/>
        <a:ext cx="3245966" cy="1215870"/>
      </dsp:txXfrm>
    </dsp:sp>
    <dsp:sp modelId="{5326D40B-04B6-4401-91A7-8A4487EDC6FC}">
      <dsp:nvSpPr>
        <dsp:cNvPr id="0" name=""/>
        <dsp:cNvSpPr/>
      </dsp:nvSpPr>
      <dsp:spPr>
        <a:xfrm>
          <a:off x="8260202" y="121048"/>
          <a:ext cx="1550839" cy="1550839"/>
        </a:xfrm>
        <a:prstGeom prst="rect">
          <a:avLst/>
        </a:prstGeom>
        <a:solidFill>
          <a:schemeClr val="accent3">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CFB9CF-BB76-4BDC-932B-A329BC03E697}">
      <dsp:nvSpPr>
        <dsp:cNvPr id="0" name=""/>
        <dsp:cNvSpPr/>
      </dsp:nvSpPr>
      <dsp:spPr>
        <a:xfrm>
          <a:off x="7422033" y="1798210"/>
          <a:ext cx="3245966" cy="1215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altLang="en-US" sz="1400" b="1"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Duke Kahanamoku</a:t>
          </a:r>
          <a:r>
            <a:rPr lang="en-US" altLang="en-US" sz="1400" b="1" kern="1200" dirty="0">
              <a:solidFill>
                <a:schemeClr val="tx1"/>
              </a:solidFill>
            </a:rPr>
            <a:t> </a:t>
          </a:r>
          <a:r>
            <a:rPr lang="en-US" altLang="en-US" sz="1400" kern="1200" dirty="0">
              <a:solidFill>
                <a:schemeClr val="tx1"/>
              </a:solidFill>
            </a:rPr>
            <a:t>was a Hawaiian competitive swimmer. He won five Olympic metals for swimming. He also popularized the Hawaiian sport of surfing in the US.</a:t>
          </a:r>
          <a:endParaRPr lang="en-US" sz="1400" kern="1200" dirty="0">
            <a:solidFill>
              <a:schemeClr val="tx1"/>
            </a:solidFill>
          </a:endParaRPr>
        </a:p>
      </dsp:txBody>
      <dsp:txXfrm>
        <a:off x="7422033" y="1798210"/>
        <a:ext cx="3245966" cy="1215870"/>
      </dsp:txXfrm>
    </dsp:sp>
  </dsp:spTree>
</dsp:drawing>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0CC79A4-0B25-469F-9B41-E1B92476C6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55F87740-790C-4B8E-8BDF-37374E5C19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8EE06D-E2C5-4DF1-B3C1-8E9169AAB10D}" type="datetimeFigureOut">
              <a:rPr lang="en-US" smtClean="0"/>
              <a:pPr/>
              <a:t>11/27/2023</a:t>
            </a:fld>
            <a:endParaRPr lang="en-US" dirty="0"/>
          </a:p>
        </p:txBody>
      </p:sp>
      <p:sp>
        <p:nvSpPr>
          <p:cNvPr id="4" name="Footer Placeholder 3">
            <a:extLst>
              <a:ext uri="{FF2B5EF4-FFF2-40B4-BE49-F238E27FC236}">
                <a16:creationId xmlns="" xmlns:a16="http://schemas.microsoft.com/office/drawing/2014/main" id="{75C8AAF8-731F-4C2E-B690-3086B25AF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B21C11FA-B74B-44E5-9E55-A45B9911BE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E2F40-54C0-4227-BA47-31BF544EF93E}" type="slidenum">
              <a:rPr lang="en-US" smtClean="0"/>
              <a:pPr/>
              <a:t>‹#›</a:t>
            </a:fld>
            <a:endParaRPr lang="en-US" dirty="0"/>
          </a:p>
        </p:txBody>
      </p:sp>
    </p:spTree>
    <p:extLst>
      <p:ext uri="{BB962C8B-B14F-4D97-AF65-F5344CB8AC3E}">
        <p14:creationId xmlns="" xmlns:p14="http://schemas.microsoft.com/office/powerpoint/2010/main" val="3790744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5" name="Rectangle 5">
            <a:extLst>
              <a:ext uri="{FF2B5EF4-FFF2-40B4-BE49-F238E27FC236}">
                <a16:creationId xmlns=""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3</a:t>
            </a:fld>
            <a:endParaRPr lang="en-US" altLang="en-US" dirty="0"/>
          </a:p>
        </p:txBody>
      </p:sp>
      <p:sp>
        <p:nvSpPr>
          <p:cNvPr id="15363" name="Rectangle 2">
            <a:extLst>
              <a:ext uri="{FF2B5EF4-FFF2-40B4-BE49-F238E27FC236}">
                <a16:creationId xmlns=""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 xmlns:p14="http://schemas.microsoft.com/office/powerpoint/2010/main" val="195081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 xmlns:p14="http://schemas.microsoft.com/office/powerpoint/2010/main" val="163227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 xmlns:p14="http://schemas.microsoft.com/office/powerpoint/2010/main" val="138341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1910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15</a:t>
            </a:fld>
            <a:endParaRPr lang="en-US" altLang="en-US" dirty="0"/>
          </a:p>
        </p:txBody>
      </p:sp>
    </p:spTree>
    <p:extLst>
      <p:ext uri="{BB962C8B-B14F-4D97-AF65-F5344CB8AC3E}">
        <p14:creationId xmlns="" xmlns:p14="http://schemas.microsoft.com/office/powerpoint/2010/main" val="409528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19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57007FCA-3EC9-46F6-BE85-2DE9F97B485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2192000" cy="6858000"/>
          </a:xfrm>
          <a:prstGeom prst="rect">
            <a:avLst/>
          </a:prstGeom>
        </p:spPr>
      </p:pic>
      <p:sp>
        <p:nvSpPr>
          <p:cNvPr id="383" name="Title 381">
            <a:extLst>
              <a:ext uri="{FF2B5EF4-FFF2-40B4-BE49-F238E27FC236}">
                <a16:creationId xmlns="" xmlns:a16="http://schemas.microsoft.com/office/drawing/2014/main"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2063099788"/>
      </p:ext>
    </p:extLst>
  </p:cSld>
  <p:clrMapOvr>
    <a:masterClrMapping/>
  </p:clrMapOvr>
  <p:extLst>
    <p:ext uri="{DCECCB84-F9BA-43D5-87BE-67443E8EF086}">
      <p15:sldGuideLst xmlns=""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 xmlns:a16="http://schemas.microsoft.com/office/drawing/2014/main" id="{29AB818C-9403-4CA7-8FC5-347DDE455E77}"/>
              </a:ext>
            </a:extLst>
          </p:cNvPr>
          <p:cNvPicPr>
            <a:picLocks noChangeAspect="1"/>
          </p:cNvPicPr>
          <p:nvPr userDrawn="1"/>
        </p:nvPicPr>
        <p:blipFill>
          <a:blip r:embed="rId2">
            <a:alphaModFix amt="40000"/>
            <a:extLst>
              <a:ext uri="{96DAC541-7B7A-43D3-8B79-37D633B846F1}">
                <asvg:svgBlip xmlns=""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 xmlns:p14="http://schemas.microsoft.com/office/powerpoint/2010/main" val="12703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 xmlns:a16="http://schemas.microsoft.com/office/drawing/2014/main" id="{D0B12BD8-7E23-4DB3-9F3C-68F6FF145E6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772650" y="0"/>
            <a:ext cx="2419350" cy="2619375"/>
          </a:xfrm>
          <a:prstGeom prst="rect">
            <a:avLst/>
          </a:prstGeom>
        </p:spPr>
      </p:pic>
      <p:pic>
        <p:nvPicPr>
          <p:cNvPr id="2" name="Graphic 1">
            <a:extLst>
              <a:ext uri="{FF2B5EF4-FFF2-40B4-BE49-F238E27FC236}">
                <a16:creationId xmlns="" xmlns:a16="http://schemas.microsoft.com/office/drawing/2014/main" id="{85143907-CDEB-455C-878E-7AE28AF7D2BE}"/>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flipV="1">
            <a:off x="5418919" y="0"/>
            <a:ext cx="6407956" cy="1783952"/>
          </a:xfrm>
          <a:prstGeom prst="rect">
            <a:avLst/>
          </a:prstGeom>
        </p:spPr>
      </p:pic>
    </p:spTree>
    <p:extLst>
      <p:ext uri="{BB962C8B-B14F-4D97-AF65-F5344CB8AC3E}">
        <p14:creationId xmlns="" xmlns:p14="http://schemas.microsoft.com/office/powerpoint/2010/main" val="54972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pPr/>
              <a:t>11/27/2023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pPr/>
              <a:t>‹#›</a:t>
            </a:fld>
            <a:endParaRPr lang="en-US" dirty="0"/>
          </a:p>
        </p:txBody>
      </p:sp>
    </p:spTree>
    <p:extLst>
      <p:ext uri="{BB962C8B-B14F-4D97-AF65-F5344CB8AC3E}">
        <p14:creationId xmlns="" xmlns:p14="http://schemas.microsoft.com/office/powerpoint/2010/main" val="252283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19" name="Footer Placeholder 18"/>
          <p:cNvSpPr>
            <a:spLocks noGrp="1"/>
          </p:cNvSpPr>
          <p:nvPr>
            <p:ph type="ftr" sz="quarter" idx="11"/>
          </p:nvPr>
        </p:nvSpPr>
        <p:spPr/>
        <p:txBody>
          <a:bodyPr/>
          <a:lstStyle/>
          <a:p>
            <a:endParaRPr lang="en-US" altLang="en-US" dirty="0"/>
          </a:p>
        </p:txBody>
      </p:sp>
      <p:sp>
        <p:nvSpPr>
          <p:cNvPr id="27" name="Slide Number Placeholder 26"/>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8" name="Footer Placeholder 7"/>
          <p:cNvSpPr>
            <a:spLocks noGrp="1"/>
          </p:cNvSpPr>
          <p:nvPr>
            <p:ph type="ftr" sz="quarter" idx="11"/>
          </p:nvPr>
        </p:nvSpPr>
        <p:spPr/>
        <p:txBody>
          <a:bodyPr/>
          <a:lstStyle/>
          <a:p>
            <a:endParaRPr lang="en-US" altLang="en-US" dirty="0"/>
          </a:p>
        </p:txBody>
      </p:sp>
      <p:sp>
        <p:nvSpPr>
          <p:cNvPr id="9" name="Slide Number Placeholder 8"/>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4" name="Footer Placeholder 3"/>
          <p:cNvSpPr>
            <a:spLocks noGrp="1"/>
          </p:cNvSpPr>
          <p:nvPr>
            <p:ph type="ftr" sz="quarter" idx="11"/>
          </p:nvPr>
        </p:nvSpPr>
        <p:spPr/>
        <p:txBody>
          <a:bodyPr/>
          <a:lstStyle/>
          <a:p>
            <a:endParaRPr lang="en-US" altLang="en-US" dirty="0"/>
          </a:p>
        </p:txBody>
      </p:sp>
      <p:sp>
        <p:nvSpPr>
          <p:cNvPr id="5" name="Slide Number Placeholder 4"/>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pPr/>
              <a:t>11/27/2023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smtClean="0"/>
              <a:t>Click to edit Master text styles</a:t>
            </a:r>
          </a:p>
          <a:p>
            <a:pPr lvl="1"/>
            <a:r>
              <a:rPr lang="en-US" smtClean="0"/>
              <a:t>Second level</a:t>
            </a:r>
          </a:p>
        </p:txBody>
      </p:sp>
      <p:sp>
        <p:nvSpPr>
          <p:cNvPr id="14" name="Picture Placeholder 13">
            <a:extLst>
              <a:ext uri="{FF2B5EF4-FFF2-40B4-BE49-F238E27FC236}">
                <a16:creationId xmlns=""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smtClean="0"/>
              <a:t>Click icon to add picture</a:t>
            </a:r>
            <a:endParaRPr lang="en-US" dirty="0"/>
          </a:p>
        </p:txBody>
      </p:sp>
      <p:pic>
        <p:nvPicPr>
          <p:cNvPr id="2" name="Graphic 1">
            <a:extLst>
              <a:ext uri="{FF2B5EF4-FFF2-40B4-BE49-F238E27FC236}">
                <a16:creationId xmlns="" xmlns:a16="http://schemas.microsoft.com/office/drawing/2014/main" id="{09498076-A8F2-48B0-807A-C402BDA60D3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074048"/>
            <a:ext cx="6407956" cy="1783952"/>
          </a:xfrm>
          <a:prstGeom prst="rect">
            <a:avLst/>
          </a:prstGeom>
        </p:spPr>
      </p:pic>
      <p:sp>
        <p:nvSpPr>
          <p:cNvPr id="3" name="Title 2">
            <a:extLst>
              <a:ext uri="{FF2B5EF4-FFF2-40B4-BE49-F238E27FC236}">
                <a16:creationId xmlns="" xmlns:a16="http://schemas.microsoft.com/office/drawing/2014/main"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4100089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6" name="Footer Placeholder 5"/>
          <p:cNvSpPr>
            <a:spLocks noGrp="1"/>
          </p:cNvSpPr>
          <p:nvPr>
            <p:ph type="ftr" sz="quarter" idx="11"/>
          </p:nvPr>
        </p:nvSpPr>
        <p:spPr/>
        <p:txBody>
          <a:bodyPr/>
          <a:lstStyle/>
          <a:p>
            <a:endParaRPr lang="en-US" altLang="en-US" dirty="0"/>
          </a:p>
        </p:txBody>
      </p:sp>
      <p:sp>
        <p:nvSpPr>
          <p:cNvPr id="7" name="Slide Number Placeholder 6"/>
          <p:cNvSpPr>
            <a:spLocks noGrp="1"/>
          </p:cNvSpPr>
          <p:nvPr>
            <p:ph type="sldNum" sz="quarter" idx="12"/>
          </p:nvPr>
        </p:nvSpPr>
        <p:spPr>
          <a:xfrm>
            <a:off x="10769600" y="6356351"/>
            <a:ext cx="812800" cy="365125"/>
          </a:xfrm>
        </p:spPr>
        <p:txBody>
          <a:bodyPr/>
          <a:lstStyle/>
          <a:p>
            <a:fld id="{8402A1B0-4691-41D9-84E0-69D594EAA3FE}" type="slidenum">
              <a:rPr lang="en-US" altLang="en-US" smtClean="0"/>
              <a:pPr/>
              <a:t>‹#›</a:t>
            </a:fld>
            <a:endParaRPr lang="en-US" altLang="en-US" dirty="0"/>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364696-E1F3-49EF-AEC8-730A16D9A23F}" type="datetimeFigureOut">
              <a:rPr lang="en-US" altLang="en-US" smtClean="0"/>
              <a:pPr/>
              <a:t>11/27/2023</a:t>
            </a:fld>
            <a:endParaRPr lang="en-US" altLang="en-US" dirty="0"/>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8402A1B0-4691-41D9-84E0-69D594EAA3FE}" type="slidenum">
              <a:rPr lang="en-US" altLang="en-US" smtClean="0"/>
              <a:pPr/>
              <a:t>‹#›</a:t>
            </a:fld>
            <a:endParaRPr lang="en-US"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57007FCA-3EC9-46F6-BE85-2DE9F97B4858}"/>
              </a:ext>
            </a:extLst>
          </p:cNvPr>
          <p:cNvPicPr>
            <a:picLocks noChangeAspect="1"/>
          </p:cNvPicPr>
          <p:nvPr userDrawn="1"/>
        </p:nvPicPr>
        <p:blipFill>
          <a:blip r:embed="rId2">
            <a:extLst>
              <a:ext uri="{96DAC541-7B7A-43D3-8B79-37D633B846F1}">
                <asvg:svgBlip xmlns="" xmlns:asvg="http://schemas.microsoft.com/office/drawing/2016/SVG/main" r:embed=""/>
              </a:ext>
            </a:extLst>
          </a:blip>
          <a:stretch>
            <a:fillRect/>
          </a:stretch>
        </p:blipFill>
        <p:spPr>
          <a:xfrm>
            <a:off x="0" y="0"/>
            <a:ext cx="12192000" cy="6858000"/>
          </a:xfrm>
          <a:prstGeom prst="rect">
            <a:avLst/>
          </a:prstGeom>
        </p:spPr>
      </p:pic>
      <p:sp>
        <p:nvSpPr>
          <p:cNvPr id="383" name="Title 381">
            <a:extLst>
              <a:ext uri="{FF2B5EF4-FFF2-40B4-BE49-F238E27FC236}">
                <a16:creationId xmlns="" xmlns:a16="http://schemas.microsoft.com/office/drawing/2014/main"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2063099788"/>
      </p:ext>
    </p:extLst>
  </p:cSld>
  <p:clrMapOvr>
    <a:masterClrMapping/>
  </p:clrMapOvr>
  <p:extLst mod="1">
    <p:ext uri="{DCECCB84-F9BA-43D5-87BE-67443E8EF086}">
      <p15:sldGuideLst xmlns="" xmlns:p15="http://schemas.microsoft.com/office/powerpoint/2012/main">
        <p15:guide id="1" pos="280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ight Pattern Content Dark">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
              </a:ext>
            </a:extLst>
          </a:blip>
          <a:stretch>
            <a:fillRect/>
          </a:stretch>
        </p:blipFill>
        <p:spPr>
          <a:xfrm>
            <a:off x="9055106" y="0"/>
            <a:ext cx="3136894" cy="6858000"/>
          </a:xfrm>
          <a:prstGeom prst="rect">
            <a:avLst/>
          </a:prstGeom>
        </p:spPr>
      </p:pic>
      <p:sp>
        <p:nvSpPr>
          <p:cNvPr id="5" name="Title 2">
            <a:extLst>
              <a:ext uri="{FF2B5EF4-FFF2-40B4-BE49-F238E27FC236}">
                <a16:creationId xmlns=""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15622252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ne Photo Content">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smtClean="0"/>
              <a:t>Click to edit Master text styles</a:t>
            </a:r>
          </a:p>
          <a:p>
            <a:pPr lvl="1"/>
            <a:r>
              <a:rPr lang="en-US" smtClean="0"/>
              <a:t>Second level</a:t>
            </a:r>
          </a:p>
        </p:txBody>
      </p:sp>
      <p:sp>
        <p:nvSpPr>
          <p:cNvPr id="14" name="Picture Placeholder 13">
            <a:extLst>
              <a:ext uri="{FF2B5EF4-FFF2-40B4-BE49-F238E27FC236}">
                <a16:creationId xmlns=""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smtClean="0"/>
              <a:t>Click icon to add picture</a:t>
            </a:r>
            <a:endParaRPr lang="en-US" dirty="0"/>
          </a:p>
        </p:txBody>
      </p:sp>
      <p:pic>
        <p:nvPicPr>
          <p:cNvPr id="2" name="Graphic 1">
            <a:extLst>
              <a:ext uri="{FF2B5EF4-FFF2-40B4-BE49-F238E27FC236}">
                <a16:creationId xmlns="" xmlns:a16="http://schemas.microsoft.com/office/drawing/2014/main" id="{09498076-A8F2-48B0-807A-C402BDA60D35}"/>
              </a:ext>
            </a:extLst>
          </p:cNvPr>
          <p:cNvPicPr>
            <a:picLocks noChangeAspect="1"/>
          </p:cNvPicPr>
          <p:nvPr userDrawn="1"/>
        </p:nvPicPr>
        <p:blipFill>
          <a:blip r:embed="rId2">
            <a:extLst>
              <a:ext uri="{96DAC541-7B7A-43D3-8B79-37D633B846F1}">
                <asvg:svgBlip xmlns="" xmlns:asvg="http://schemas.microsoft.com/office/drawing/2016/SVG/main" r:embed=""/>
              </a:ext>
            </a:extLst>
          </a:blip>
          <a:stretch>
            <a:fillRect/>
          </a:stretch>
        </p:blipFill>
        <p:spPr>
          <a:xfrm>
            <a:off x="0" y="5074048"/>
            <a:ext cx="6407956" cy="1783952"/>
          </a:xfrm>
          <a:prstGeom prst="rect">
            <a:avLst/>
          </a:prstGeom>
        </p:spPr>
      </p:pic>
      <p:sp>
        <p:nvSpPr>
          <p:cNvPr id="3" name="Title 2">
            <a:extLst>
              <a:ext uri="{FF2B5EF4-FFF2-40B4-BE49-F238E27FC236}">
                <a16:creationId xmlns="" xmlns:a16="http://schemas.microsoft.com/office/drawing/2014/main"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4100089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fetti Content Orange">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 xmlns:p14="http://schemas.microsoft.com/office/powerpoint/2010/main" val="1901871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ottom Pattern White">
    <p:spTree>
      <p:nvGrpSpPr>
        <p:cNvPr id="1" name=""/>
        <p:cNvGrpSpPr/>
        <p:nvPr/>
      </p:nvGrpSpPr>
      <p:grpSpPr>
        <a:xfrm>
          <a:off x="0" y="0"/>
          <a:ext cx="0" cy="0"/>
          <a:chOff x="0" y="0"/>
          <a:chExt cx="0" cy="0"/>
        </a:xfrm>
      </p:grpSpPr>
      <p:sp>
        <p:nvSpPr>
          <p:cNvPr id="13" name="Title 1">
            <a:extLst>
              <a:ext uri="{FF2B5EF4-FFF2-40B4-BE49-F238E27FC236}">
                <a16:creationId xmlns=""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 xmlns:a16="http://schemas.microsoft.com/office/drawing/2014/main" id="{29AB818C-9403-4CA7-8FC5-347DDE455E77}"/>
              </a:ext>
            </a:extLst>
          </p:cNvPr>
          <p:cNvPicPr>
            <a:picLocks noChangeAspect="1"/>
          </p:cNvPicPr>
          <p:nvPr userDrawn="1"/>
        </p:nvPicPr>
        <p:blipFill>
          <a:blip r:embed="rId2">
            <a:alphaModFix amt="40000"/>
            <a:extLst>
              <a:ext uri="{96DAC541-7B7A-43D3-8B79-37D633B846F1}">
                <asvg:svgBlip xmlns="" xmlns:asvg="http://schemas.microsoft.com/office/drawing/2016/SVG/main" r:embed=""/>
              </a:ext>
            </a:extLst>
          </a:blip>
          <a:stretch>
            <a:fillRect/>
          </a:stretch>
        </p:blipFill>
        <p:spPr>
          <a:xfrm>
            <a:off x="0" y="5791200"/>
            <a:ext cx="12192000" cy="1066800"/>
          </a:xfrm>
          <a:prstGeom prst="rect">
            <a:avLst/>
          </a:prstGeom>
        </p:spPr>
      </p:pic>
    </p:spTree>
    <p:extLst>
      <p:ext uri="{BB962C8B-B14F-4D97-AF65-F5344CB8AC3E}">
        <p14:creationId xmlns="" xmlns:p14="http://schemas.microsoft.com/office/powerpoint/2010/main" val="1270356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eft Pattern Content">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805C4425-09AC-4097-B868-D49C9D64C8F9}"/>
              </a:ext>
            </a:extLst>
          </p:cNvPr>
          <p:cNvPicPr>
            <a:picLocks noChangeAspect="1"/>
          </p:cNvPicPr>
          <p:nvPr userDrawn="1"/>
        </p:nvPicPr>
        <p:blipFill>
          <a:blip r:embed="rId2">
            <a:extLst>
              <a:ext uri="{96DAC541-7B7A-43D3-8B79-37D633B846F1}">
                <asvg:svgBlip xmlns="" xmlns:asvg="http://schemas.microsoft.com/office/drawing/2016/SVG/main" r:embed=""/>
              </a:ext>
            </a:extLst>
          </a:blip>
          <a:stretch>
            <a:fillRect/>
          </a:stretch>
        </p:blipFill>
        <p:spPr>
          <a:xfrm>
            <a:off x="0" y="403"/>
            <a:ext cx="3720664" cy="6857194"/>
          </a:xfrm>
          <a:prstGeom prst="rect">
            <a:avLst/>
          </a:prstGeom>
        </p:spPr>
      </p:pic>
      <p:sp>
        <p:nvSpPr>
          <p:cNvPr id="5" name="Title 2">
            <a:extLst>
              <a:ext uri="{FF2B5EF4-FFF2-40B4-BE49-F238E27FC236}">
                <a16:creationId xmlns="" xmlns:a16="http://schemas.microsoft.com/office/drawing/2014/main"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19559617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smtClean="0"/>
              <a:t>Click to edit Master text styles</a:t>
            </a:r>
          </a:p>
          <a:p>
            <a:pPr lvl="1"/>
            <a:r>
              <a:rPr lang="en-US" smtClean="0"/>
              <a:t>Second level</a:t>
            </a:r>
          </a:p>
        </p:txBody>
      </p:sp>
      <p:sp>
        <p:nvSpPr>
          <p:cNvPr id="8" name="Picture Placeholder 13">
            <a:extLst>
              <a:ext uri="{FF2B5EF4-FFF2-40B4-BE49-F238E27FC236}">
                <a16:creationId xmlns=""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smtClean="0"/>
              <a:t>Click icon to add picture</a:t>
            </a:r>
            <a:endParaRPr lang="en-US" dirty="0"/>
          </a:p>
        </p:txBody>
      </p:sp>
      <p:sp>
        <p:nvSpPr>
          <p:cNvPr id="9" name="Picture Placeholder 13">
            <a:extLst>
              <a:ext uri="{FF2B5EF4-FFF2-40B4-BE49-F238E27FC236}">
                <a16:creationId xmlns=""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smtClean="0"/>
              <a:t>Click icon to add picture</a:t>
            </a:r>
            <a:endParaRPr lang="en-US" dirty="0"/>
          </a:p>
        </p:txBody>
      </p:sp>
      <p:pic>
        <p:nvPicPr>
          <p:cNvPr id="2" name="Graphic 1" hidden="1">
            <a:extLst>
              <a:ext uri="{FF2B5EF4-FFF2-40B4-BE49-F238E27FC236}">
                <a16:creationId xmlns="" xmlns:a16="http://schemas.microsoft.com/office/drawing/2014/main" id="{295740BA-9B4E-4B38-827D-32544CDF758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892800"/>
            <a:ext cx="12192000" cy="965200"/>
          </a:xfrm>
          <a:prstGeom prst="rect">
            <a:avLst/>
          </a:prstGeom>
        </p:spPr>
      </p:pic>
      <p:pic>
        <p:nvPicPr>
          <p:cNvPr id="3" name="Graphic 2">
            <a:extLst>
              <a:ext uri="{FF2B5EF4-FFF2-40B4-BE49-F238E27FC236}">
                <a16:creationId xmlns="" xmlns:a16="http://schemas.microsoft.com/office/drawing/2014/main" id="{29C593AE-D9D2-42FE-A240-F97D187261D7}"/>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0" y="5327681"/>
            <a:ext cx="5496910" cy="1530320"/>
          </a:xfrm>
          <a:prstGeom prst="rect">
            <a:avLst/>
          </a:prstGeom>
        </p:spPr>
      </p:pic>
      <p:sp>
        <p:nvSpPr>
          <p:cNvPr id="11" name="Title 2">
            <a:extLst>
              <a:ext uri="{FF2B5EF4-FFF2-40B4-BE49-F238E27FC236}">
                <a16:creationId xmlns="" xmlns:a16="http://schemas.microsoft.com/office/drawing/2014/main"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2830834994"/>
      </p:ext>
    </p:extLst>
  </p:cSld>
  <p:clrMapOvr>
    <a:masterClrMapping/>
  </p:clrMapOvr>
  <p:extLst>
    <p:ext uri="{DCECCB84-F9BA-43D5-87BE-67443E8EF086}">
      <p15:sldGuideLst xmlns=""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mart Art">
    <p:spTree>
      <p:nvGrpSpPr>
        <p:cNvPr id="1" name=""/>
        <p:cNvGrpSpPr/>
        <p:nvPr/>
      </p:nvGrpSpPr>
      <p:grpSpPr>
        <a:xfrm>
          <a:off x="0" y="0"/>
          <a:ext cx="0" cy="0"/>
          <a:chOff x="0" y="0"/>
          <a:chExt cx="0" cy="0"/>
        </a:xfrm>
      </p:grpSpPr>
      <p:sp>
        <p:nvSpPr>
          <p:cNvPr id="19" name="Text Placeholder 4">
            <a:extLst>
              <a:ext uri="{FF2B5EF4-FFF2-40B4-BE49-F238E27FC236}">
                <a16:creationId xmlns=""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 xmlns:a16="http://schemas.microsoft.com/office/drawing/2014/main" id="{D0B12BD8-7E23-4DB3-9F3C-68F6FF145E68}"/>
              </a:ext>
            </a:extLst>
          </p:cNvPr>
          <p:cNvPicPr>
            <a:picLocks noChangeAspect="1"/>
          </p:cNvPicPr>
          <p:nvPr userDrawn="1"/>
        </p:nvPicPr>
        <p:blipFill>
          <a:blip r:embed="rId2">
            <a:extLst>
              <a:ext uri="{96DAC541-7B7A-43D3-8B79-37D633B846F1}">
                <asvg:svgBlip xmlns="" xmlns:asvg="http://schemas.microsoft.com/office/drawing/2016/SVG/main" r:embed=""/>
              </a:ext>
            </a:extLst>
          </a:blip>
          <a:stretch>
            <a:fillRect/>
          </a:stretch>
        </p:blipFill>
        <p:spPr>
          <a:xfrm>
            <a:off x="9772650" y="0"/>
            <a:ext cx="2419350" cy="2619375"/>
          </a:xfrm>
          <a:prstGeom prst="rect">
            <a:avLst/>
          </a:prstGeom>
        </p:spPr>
      </p:pic>
      <p:pic>
        <p:nvPicPr>
          <p:cNvPr id="2" name="Graphic 1">
            <a:extLst>
              <a:ext uri="{FF2B5EF4-FFF2-40B4-BE49-F238E27FC236}">
                <a16:creationId xmlns="" xmlns:a16="http://schemas.microsoft.com/office/drawing/2014/main" id="{85143907-CDEB-455C-878E-7AE28AF7D2BE}"/>
              </a:ext>
            </a:extLst>
          </p:cNvPr>
          <p:cNvPicPr>
            <a:picLocks noChangeAspect="1"/>
          </p:cNvPicPr>
          <p:nvPr userDrawn="1"/>
        </p:nvPicPr>
        <p:blipFill>
          <a:blip r:embed="rId3">
            <a:extLst>
              <a:ext uri="{96DAC541-7B7A-43D3-8B79-37D633B846F1}">
                <asvg:svgBlip xmlns="" xmlns:asvg="http://schemas.microsoft.com/office/drawing/2016/SVG/main" r:embed=""/>
              </a:ext>
            </a:extLst>
          </a:blip>
          <a:stretch>
            <a:fillRect/>
          </a:stretch>
        </p:blipFill>
        <p:spPr>
          <a:xfrm flipV="1">
            <a:off x="5418919" y="0"/>
            <a:ext cx="6407956" cy="1783952"/>
          </a:xfrm>
          <a:prstGeom prst="rect">
            <a:avLst/>
          </a:prstGeom>
        </p:spPr>
      </p:pic>
    </p:spTree>
    <p:extLst>
      <p:ext uri="{BB962C8B-B14F-4D97-AF65-F5344CB8AC3E}">
        <p14:creationId xmlns="" xmlns:p14="http://schemas.microsoft.com/office/powerpoint/2010/main" val="549727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Photo Content">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smtClean="0"/>
              <a:t>Click to edit Master text styles</a:t>
            </a:r>
          </a:p>
          <a:p>
            <a:pPr lvl="1"/>
            <a:r>
              <a:rPr lang="en-US" smtClean="0"/>
              <a:t>Second level</a:t>
            </a:r>
          </a:p>
        </p:txBody>
      </p:sp>
      <p:sp>
        <p:nvSpPr>
          <p:cNvPr id="8" name="Picture Placeholder 13">
            <a:extLst>
              <a:ext uri="{FF2B5EF4-FFF2-40B4-BE49-F238E27FC236}">
                <a16:creationId xmlns=""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smtClean="0"/>
              <a:t>Click icon to add picture</a:t>
            </a:r>
            <a:endParaRPr lang="en-US" dirty="0"/>
          </a:p>
        </p:txBody>
      </p:sp>
      <p:sp>
        <p:nvSpPr>
          <p:cNvPr id="9" name="Picture Placeholder 13">
            <a:extLst>
              <a:ext uri="{FF2B5EF4-FFF2-40B4-BE49-F238E27FC236}">
                <a16:creationId xmlns=""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smtClean="0"/>
              <a:t>Click icon to add picture</a:t>
            </a:r>
            <a:endParaRPr lang="en-US" dirty="0"/>
          </a:p>
        </p:txBody>
      </p:sp>
      <p:pic>
        <p:nvPicPr>
          <p:cNvPr id="2" name="Graphic 1" hidden="1">
            <a:extLst>
              <a:ext uri="{FF2B5EF4-FFF2-40B4-BE49-F238E27FC236}">
                <a16:creationId xmlns="" xmlns:a16="http://schemas.microsoft.com/office/drawing/2014/main" id="{295740BA-9B4E-4B38-827D-32544CDF7586}"/>
              </a:ext>
            </a:extLst>
          </p:cNvPr>
          <p:cNvPicPr>
            <a:picLocks noChangeAspect="1"/>
          </p:cNvPicPr>
          <p:nvPr userDrawn="1"/>
        </p:nvPicPr>
        <p:blipFill>
          <a:blip r:embed="rId2">
            <a:extLst>
              <a:ext uri="{96DAC541-7B7A-43D3-8B79-37D633B846F1}">
                <asvg:svgBlip xmlns="" xmlns:asvg="http://schemas.microsoft.com/office/drawing/2016/SVG/main" r:embed=""/>
              </a:ext>
            </a:extLst>
          </a:blip>
          <a:stretch>
            <a:fillRect/>
          </a:stretch>
        </p:blipFill>
        <p:spPr>
          <a:xfrm>
            <a:off x="0" y="5892800"/>
            <a:ext cx="12192000" cy="965200"/>
          </a:xfrm>
          <a:prstGeom prst="rect">
            <a:avLst/>
          </a:prstGeom>
        </p:spPr>
      </p:pic>
      <p:pic>
        <p:nvPicPr>
          <p:cNvPr id="3" name="Graphic 2">
            <a:extLst>
              <a:ext uri="{FF2B5EF4-FFF2-40B4-BE49-F238E27FC236}">
                <a16:creationId xmlns="" xmlns:a16="http://schemas.microsoft.com/office/drawing/2014/main" id="{29C593AE-D9D2-42FE-A240-F97D187261D7}"/>
              </a:ext>
            </a:extLst>
          </p:cNvPr>
          <p:cNvPicPr>
            <a:picLocks noChangeAspect="1"/>
          </p:cNvPicPr>
          <p:nvPr userDrawn="1"/>
        </p:nvPicPr>
        <p:blipFill>
          <a:blip r:embed="rId3">
            <a:extLst>
              <a:ext uri="{96DAC541-7B7A-43D3-8B79-37D633B846F1}">
                <asvg:svgBlip xmlns="" xmlns:asvg="http://schemas.microsoft.com/office/drawing/2016/SVG/main" r:embed=""/>
              </a:ext>
            </a:extLst>
          </a:blip>
          <a:stretch>
            <a:fillRect/>
          </a:stretch>
        </p:blipFill>
        <p:spPr>
          <a:xfrm>
            <a:off x="0" y="5327681"/>
            <a:ext cx="5496910" cy="1530320"/>
          </a:xfrm>
          <a:prstGeom prst="rect">
            <a:avLst/>
          </a:prstGeom>
        </p:spPr>
      </p:pic>
      <p:sp>
        <p:nvSpPr>
          <p:cNvPr id="11" name="Title 2">
            <a:extLst>
              <a:ext uri="{FF2B5EF4-FFF2-40B4-BE49-F238E27FC236}">
                <a16:creationId xmlns="" xmlns:a16="http://schemas.microsoft.com/office/drawing/2014/main"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2830834994"/>
      </p:ext>
    </p:extLst>
  </p:cSld>
  <p:clrMapOvr>
    <a:masterClrMapping/>
  </p:clrMapOvr>
  <p:extLst mod="1">
    <p:ext uri="{DCECCB84-F9BA-43D5-87BE-67443E8EF086}">
      <p15:sldGuideLst xmlns=""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Right Pattern Content Light">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
              </a:ext>
            </a:extLst>
          </a:blip>
          <a:stretch>
            <a:fillRect/>
          </a:stretch>
        </p:blipFill>
        <p:spPr>
          <a:xfrm>
            <a:off x="9055106" y="0"/>
            <a:ext cx="3136894" cy="6858000"/>
          </a:xfrm>
          <a:prstGeom prst="rect">
            <a:avLst/>
          </a:prstGeom>
        </p:spPr>
      </p:pic>
      <p:sp>
        <p:nvSpPr>
          <p:cNvPr id="5" name="Title 2">
            <a:extLst>
              <a:ext uri="{FF2B5EF4-FFF2-40B4-BE49-F238E27FC236}">
                <a16:creationId xmlns=""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34211921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mod="1">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ottom Pattern Black">
    <p:spTree>
      <p:nvGrpSpPr>
        <p:cNvPr id="1" name=""/>
        <p:cNvGrpSpPr/>
        <p:nvPr/>
      </p:nvGrpSpPr>
      <p:grpSpPr>
        <a:xfrm>
          <a:off x="0" y="0"/>
          <a:ext cx="0" cy="0"/>
          <a:chOff x="0" y="0"/>
          <a:chExt cx="0" cy="0"/>
        </a:xfrm>
      </p:grpSpPr>
      <p:sp>
        <p:nvSpPr>
          <p:cNvPr id="14" name="Text Placeholder 4">
            <a:extLst>
              <a:ext uri="{FF2B5EF4-FFF2-40B4-BE49-F238E27FC236}">
                <a16:creationId xmlns=""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 xmlns:a16="http://schemas.microsoft.com/office/drawing/2014/main" id="{F781D833-01F3-4F75-8F62-D60039CA3703}"/>
              </a:ext>
            </a:extLst>
          </p:cNvPr>
          <p:cNvPicPr>
            <a:picLocks noChangeAspect="1"/>
          </p:cNvPicPr>
          <p:nvPr userDrawn="1"/>
        </p:nvPicPr>
        <p:blipFill>
          <a:blip r:embed="rId2">
            <a:alphaModFix amt="50000"/>
            <a:extLst>
              <a:ext uri="{96DAC541-7B7A-43D3-8B79-37D633B846F1}">
                <asvg:svgBlip xmlns="" xmlns:asvg="http://schemas.microsoft.com/office/drawing/2016/SVG/main" r:embed=""/>
              </a:ext>
            </a:extLst>
          </a:blip>
          <a:stretch>
            <a:fillRect/>
          </a:stretch>
        </p:blipFill>
        <p:spPr>
          <a:xfrm>
            <a:off x="0" y="5791200"/>
            <a:ext cx="12192000" cy="1066800"/>
          </a:xfrm>
          <a:prstGeom prst="rect">
            <a:avLst/>
          </a:prstGeom>
        </p:spPr>
      </p:pic>
    </p:spTree>
    <p:extLst>
      <p:ext uri="{BB962C8B-B14F-4D97-AF65-F5344CB8AC3E}">
        <p14:creationId xmlns="" xmlns:p14="http://schemas.microsoft.com/office/powerpoint/2010/main" val="127394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1562225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A997D967-7D0C-43B1-AF0D-22448F0504A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342119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 xmlns:a16="http://schemas.microsoft.com/office/drawing/2014/main"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smtClean="0"/>
              <a:t>Click to edit Master text styles</a:t>
            </a:r>
          </a:p>
          <a:p>
            <a:pPr lvl="1"/>
            <a:r>
              <a:rPr lang="en-US" smtClean="0"/>
              <a:t>Second level</a:t>
            </a:r>
          </a:p>
        </p:txBody>
      </p:sp>
      <p:pic>
        <p:nvPicPr>
          <p:cNvPr id="2" name="Graphic 1">
            <a:extLst>
              <a:ext uri="{FF2B5EF4-FFF2-40B4-BE49-F238E27FC236}">
                <a16:creationId xmlns="" xmlns:a16="http://schemas.microsoft.com/office/drawing/2014/main" id="{805C4425-09AC-4097-B868-D49C9D64C8F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403"/>
            <a:ext cx="3720664" cy="6857194"/>
          </a:xfrm>
          <a:prstGeom prst="rect">
            <a:avLst/>
          </a:prstGeom>
        </p:spPr>
      </p:pic>
      <p:sp>
        <p:nvSpPr>
          <p:cNvPr id="5" name="Title 2">
            <a:extLst>
              <a:ext uri="{FF2B5EF4-FFF2-40B4-BE49-F238E27FC236}">
                <a16:creationId xmlns="" xmlns:a16="http://schemas.microsoft.com/office/drawing/2014/main"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smtClean="0"/>
              <a:t>Click to edit Master title style</a:t>
            </a:r>
            <a:endParaRPr lang="en-US" dirty="0"/>
          </a:p>
        </p:txBody>
      </p:sp>
    </p:spTree>
    <p:extLst>
      <p:ext uri="{BB962C8B-B14F-4D97-AF65-F5344CB8AC3E}">
        <p14:creationId xmlns="" xmlns:p14="http://schemas.microsoft.com/office/powerpoint/2010/main" val="19559617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 xmlns:p14="http://schemas.microsoft.com/office/powerpoint/2010/main" val="1901871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 xmlns:p14="http://schemas.microsoft.com/office/powerpoint/2010/main" val="16488731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extLst>
    <p:ext uri="{DCECCB84-F9BA-43D5-87BE-67443E8EF086}">
      <p15:sldGuideLst xmlns=""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 xmlns:a16="http://schemas.microsoft.com/office/drawing/2014/main" id="{F781D833-01F3-4F75-8F62-D60039CA3703}"/>
              </a:ext>
            </a:extLst>
          </p:cNvPr>
          <p:cNvPicPr>
            <a:picLocks noChangeAspect="1"/>
          </p:cNvPicPr>
          <p:nvPr userDrawn="1"/>
        </p:nvPicPr>
        <p:blipFill>
          <a:blip r:embed="rId2">
            <a:alphaModFix amt="50000"/>
            <a:extLst>
              <a:ext uri="{96DAC541-7B7A-43D3-8B79-37D633B846F1}">
                <asvg:svgBlip xmlns=""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 xmlns:p14="http://schemas.microsoft.com/office/powerpoint/2010/main" val="127394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11/27/2023</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 xmlns:p14="http://schemas.microsoft.com/office/powerpoint/2010/main" val="399189903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7" r:id="rId5"/>
    <p:sldLayoutId id="2147483710" r:id="rId6"/>
    <p:sldLayoutId id="2147483716" r:id="rId7"/>
    <p:sldLayoutId id="2147483718"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364696-E1F3-49EF-AEC8-730A16D9A23F}" type="datetimeFigureOut">
              <a:rPr lang="en-US" altLang="en-US" smtClean="0"/>
              <a:pPr/>
              <a:t>11/27/2023</a:t>
            </a:fld>
            <a:endParaRPr lang="en-US" alt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lt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402A1B0-4691-41D9-84E0-69D594EAA3FE}" type="slidenum">
              <a:rPr lang="en-US" altLang="en-US" smtClean="0"/>
              <a:pPr/>
              <a:t>‹#›</a:t>
            </a:fld>
            <a:endParaRPr lang="en-US" altLang="en-US" dirty="0"/>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40" r:id="rId2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descr="Good Morning GIF Collection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6" name="AutoShape 4" descr="Good Morning GIF Collection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8" name="AutoShape 6" descr="Good Morning GIF Collection - Apps on Google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4524" name="Picture 12" descr="Best 10 Most Beautiful Rail Routes in India for Scenic Journeys - Tusk  Travel Blog"/>
          <p:cNvPicPr>
            <a:picLocks noChangeAspect="1" noChangeArrowheads="1"/>
          </p:cNvPicPr>
          <p:nvPr/>
        </p:nvPicPr>
        <p:blipFill>
          <a:blip r:embed="rId2"/>
          <a:srcRect/>
          <a:stretch>
            <a:fillRect/>
          </a:stretch>
        </p:blipFill>
        <p:spPr bwMode="auto">
          <a:xfrm>
            <a:off x="0" y="-1"/>
            <a:ext cx="12192000" cy="6858001"/>
          </a:xfrm>
          <a:prstGeom prst="rect">
            <a:avLst/>
          </a:prstGeom>
          <a:noFill/>
          <a:ln>
            <a:solidFill>
              <a:schemeClr val="tx1"/>
            </a:solidFill>
          </a:ln>
          <a:effectLst>
            <a:glow rad="63500">
              <a:schemeClr val="accent1">
                <a:satMod val="175000"/>
                <a:alpha val="40000"/>
              </a:schemeClr>
            </a:glow>
            <a:reflection blurRad="6350" stA="52000" endA="300" endPos="35000" dir="5400000" sy="-100000" algn="bl" rotWithShape="0"/>
          </a:effectLst>
        </p:spPr>
      </p:pic>
      <p:sp>
        <p:nvSpPr>
          <p:cNvPr id="10" name="TextBox 9"/>
          <p:cNvSpPr txBox="1"/>
          <p:nvPr/>
        </p:nvSpPr>
        <p:spPr>
          <a:xfrm>
            <a:off x="756745" y="898635"/>
            <a:ext cx="6700345" cy="1015663"/>
          </a:xfrm>
          <a:prstGeom prst="rect">
            <a:avLst/>
          </a:prstGeom>
          <a:noFill/>
        </p:spPr>
        <p:txBody>
          <a:bodyPr wrap="square" rtlCol="0">
            <a:spAutoFit/>
          </a:bodyPr>
          <a:lstStyle/>
          <a:p>
            <a:r>
              <a:rPr lang="en-US" sz="6000" dirty="0" smtClean="0">
                <a:latin typeface="Algerian" pitchFamily="82" charset="0"/>
              </a:rPr>
              <a:t>GOOD MORNING….</a:t>
            </a:r>
            <a:endParaRPr lang="en-US" sz="6000" dirty="0">
              <a:latin typeface="Algerian"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36528" y="2835165"/>
            <a:ext cx="7219043" cy="3471042"/>
          </a:xfrm>
        </p:spPr>
        <p:txBody>
          <a:bodyPr>
            <a:noAutofit/>
          </a:bodyPr>
          <a:lstStyle/>
          <a:p>
            <a:r>
              <a:rPr lang="en-US" sz="2800" dirty="0" smtClean="0">
                <a:solidFill>
                  <a:schemeClr val="tx1"/>
                </a:solidFill>
              </a:rPr>
              <a:t>“Sai gokula is decided to the holistic development of the under privileged and marginalized of our society through the expansion of proper utilization of their capabilities. It is facilitating sustainable initiative in the target community, empowering women and child and promoting education and healt</a:t>
            </a:r>
            <a:r>
              <a:rPr lang="en-US" sz="2400" dirty="0" smtClean="0">
                <a:solidFill>
                  <a:schemeClr val="tx1"/>
                </a:solidFill>
              </a:rPr>
              <a:t>h</a:t>
            </a:r>
            <a:r>
              <a:rPr lang="en-US" sz="2400" b="0" dirty="0" smtClean="0">
                <a:solidFill>
                  <a:schemeClr val="tx1"/>
                </a:solidFill>
              </a:rPr>
              <a:t>.”</a:t>
            </a:r>
            <a:endParaRPr lang="en-US" sz="2400" b="0" dirty="0">
              <a:solidFill>
                <a:schemeClr val="tx1"/>
              </a:solidFill>
            </a:endParaRPr>
          </a:p>
        </p:txBody>
      </p:sp>
      <p:sp>
        <p:nvSpPr>
          <p:cNvPr id="4" name="Title 4">
            <a:extLst>
              <a:ext uri="{FF2B5EF4-FFF2-40B4-BE49-F238E27FC236}">
                <a16:creationId xmlns="" xmlns:a16="http://schemas.microsoft.com/office/drawing/2014/main" id="{CF037412-7BC5-4AAA-8ED5-FC377A84CB0C}"/>
              </a:ext>
            </a:extLst>
          </p:cNvPr>
          <p:cNvSpPr>
            <a:spLocks noGrp="1"/>
          </p:cNvSpPr>
          <p:nvPr>
            <p:ph type="title"/>
          </p:nvPr>
        </p:nvSpPr>
        <p:spPr>
          <a:xfrm>
            <a:off x="4473465" y="873617"/>
            <a:ext cx="7219043" cy="150697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fontScale="90000"/>
          </a:bodyPr>
          <a:lstStyle/>
          <a:p>
            <a:r>
              <a:rPr smtClean="0">
                <a:solidFill>
                  <a:schemeClr val="bg1"/>
                </a:solidFill>
              </a:rPr>
              <a:t>              </a:t>
            </a:r>
            <a:r>
              <a:rPr sz="6000" smtClean="0">
                <a:ln w="12700">
                  <a:solidFill>
                    <a:schemeClr val="tx2">
                      <a:satMod val="155000"/>
                    </a:schemeClr>
                  </a:solidFill>
                  <a:prstDash val="solid"/>
                </a:ln>
                <a:solidFill>
                  <a:schemeClr val="bg1"/>
                </a:solidFill>
                <a:effectLst>
                  <a:outerShdw blurRad="38100" dist="38100" dir="2700000" algn="tl">
                    <a:srgbClr val="000000">
                      <a:alpha val="43137"/>
                    </a:srgbClr>
                  </a:outerShdw>
                  <a:reflection blurRad="6350" stA="50000" endA="300" endPos="50000" dist="60007" dir="5400000" sy="-100000" algn="bl" rotWithShape="0"/>
                </a:effectLst>
              </a:rPr>
              <a:t>VISION OF SGSS</a:t>
            </a:r>
            <a:r>
              <a:rPr lang="en-US" sz="540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0000" endA="300" endPos="50000" dist="60007" dir="5400000" sy="-100000" algn="bl" rotWithShape="0"/>
                </a:effectLst>
              </a:rPr>
              <a:t/>
            </a:r>
            <a:br>
              <a:rPr lang="en-US" sz="540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0000" endA="300" endPos="50000" dist="60007" dir="5400000" sy="-100000" algn="bl" rotWithShape="0"/>
                </a:effectLst>
              </a:rPr>
            </a:br>
            <a:endParaRPr lang="en-US" sz="5400" dirty="0">
              <a:solidFill>
                <a:schemeClr val="bg1"/>
              </a:solidFill>
              <a:effectLst>
                <a:outerShdw blurRad="41275" dist="20320" dir="1800000" algn="tl" rotWithShape="0">
                  <a:srgbClr val="000000">
                    <a:alpha val="40000"/>
                  </a:srgbClr>
                </a:outerShdw>
                <a:reflection blurRad="6350" stA="50000" endA="300" endPos="50000" dist="60007"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srcRect/>
          <a:stretch>
            <a:fillRect/>
          </a:stretch>
        </p:blipFill>
        <p:spPr bwMode="auto">
          <a:xfrm>
            <a:off x="-567563" y="0"/>
            <a:ext cx="12759563" cy="7177250"/>
          </a:xfrm>
          <a:prstGeom prst="rect">
            <a:avLst/>
          </a:prstGeom>
          <a:noFill/>
          <a:ln w="9525">
            <a:noFill/>
            <a:miter lim="800000"/>
            <a:headEnd/>
            <a:tailEnd/>
          </a:ln>
          <a:effectLst/>
          <a:scene3d>
            <a:camera prst="orthographicFront"/>
            <a:lightRig rig="threePt" dir="t"/>
          </a:scene3d>
          <a:sp3d>
            <a:bevelT/>
          </a:sp3d>
        </p:spPr>
      </p:pic>
      <p:sp>
        <p:nvSpPr>
          <p:cNvPr id="8" name="Oval 7"/>
          <p:cNvSpPr/>
          <p:nvPr/>
        </p:nvSpPr>
        <p:spPr>
          <a:xfrm>
            <a:off x="6826470" y="772512"/>
            <a:ext cx="4887310" cy="1923392"/>
          </a:xfrm>
          <a:prstGeom prst="ellips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WOMEN EMPOWERMENT</a:t>
            </a:r>
            <a:endParaRPr lang="en-US" sz="3200" dirty="0">
              <a:solidFill>
                <a:schemeClr val="bg1"/>
              </a:solidFill>
            </a:endParaRPr>
          </a:p>
        </p:txBody>
      </p:sp>
      <p:sp>
        <p:nvSpPr>
          <p:cNvPr id="10" name="Rectangle 9"/>
          <p:cNvSpPr/>
          <p:nvPr/>
        </p:nvSpPr>
        <p:spPr>
          <a:xfrm>
            <a:off x="7015654" y="2948151"/>
            <a:ext cx="4981903" cy="3416320"/>
          </a:xfrm>
          <a:prstGeom prst="rect">
            <a:avLst/>
          </a:prstGeom>
        </p:spPr>
        <p:txBody>
          <a:bodyPr wrap="square">
            <a:spAutoFit/>
          </a:bodyPr>
          <a:lstStyle/>
          <a:p>
            <a:r>
              <a:rPr lang="en-US" sz="3600" b="1" dirty="0" smtClean="0"/>
              <a:t>“A woman with a voice is by definition a strong woman. But the  search to find that voice can remarkably difficult.’’</a:t>
            </a:r>
            <a:endParaRPr lang="en-US" sz="3600" b="1" dirty="0"/>
          </a:p>
        </p:txBody>
      </p:sp>
      <p:sp>
        <p:nvSpPr>
          <p:cNvPr id="9218" name="AutoShape 2" descr="Top 10 Must Read Women-Empowerment In India Stor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Top 10 Must Read Women-Empowerment In India Stor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Top 10 Must Read Women-Empowerment In India Stor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4" name="AutoShape 8" descr="Top 10 Must Read Women-Empowerment In India Stor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993228" y="2254468"/>
            <a:ext cx="2475186" cy="369332"/>
          </a:xfrm>
          <a:prstGeom prst="rect">
            <a:avLst/>
          </a:prstGeom>
          <a:noFill/>
        </p:spPr>
        <p:txBody>
          <a:bodyPr wrap="square" rtlCol="0">
            <a:spAutoFit/>
          </a:bodyPr>
          <a:lstStyle/>
          <a:p>
            <a:endParaRPr lang="en-US" dirty="0"/>
          </a:p>
        </p:txBody>
      </p:sp>
      <p:sp>
        <p:nvSpPr>
          <p:cNvPr id="9226" name="AutoShape 10" descr="Top 10 Must Read Women-Empowerment In India Stor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8" name="AutoShape 12" descr="Top 10 Must Read Women-Empowerment In India Stori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145628" y="2406868"/>
            <a:ext cx="2475186" cy="369332"/>
          </a:xfrm>
          <a:prstGeom prst="rect">
            <a:avLst/>
          </a:prstGeom>
          <a:noFill/>
        </p:spPr>
        <p:txBody>
          <a:bodyPr wrap="square" rtlCol="0">
            <a:spAutoFit/>
          </a:bodyPr>
          <a:lstStyle/>
          <a:p>
            <a:endParaRPr lang="en-US" dirty="0"/>
          </a:p>
        </p:txBody>
      </p:sp>
    </p:spTree>
    <p:extLst>
      <p:ext uri="{BB962C8B-B14F-4D97-AF65-F5344CB8AC3E}">
        <p14:creationId xmlns="" xmlns:p14="http://schemas.microsoft.com/office/powerpoint/2010/main" val="34773643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04498" y="1481959"/>
            <a:ext cx="11272344" cy="4903075"/>
          </a:xfrm>
        </p:spPr>
        <p:txBody>
          <a:bodyPr>
            <a:noAutofit/>
          </a:bodyPr>
          <a:lstStyle/>
          <a:p>
            <a:pPr lvl="1">
              <a:buFont typeface="Wingdings" pitchFamily="2" charset="2"/>
              <a:buChar char="v"/>
            </a:pPr>
            <a:r>
              <a:rPr lang="en-US" sz="2800" b="1" dirty="0" smtClean="0"/>
              <a:t>“Women’s empowerment” </a:t>
            </a:r>
            <a:r>
              <a:rPr lang="en-US" sz="2800" b="0" dirty="0" smtClean="0"/>
              <a:t>refers to the process of enhancing women’s access to control over the strategic life decisions that affect them as well as access to the opportunities that allow them to fully </a:t>
            </a:r>
            <a:r>
              <a:rPr lang="en-US" sz="2800" b="0" dirty="0" err="1" smtClean="0"/>
              <a:t>realise</a:t>
            </a:r>
            <a:r>
              <a:rPr lang="en-US" sz="2800" b="0" dirty="0" smtClean="0"/>
              <a:t> their potential.</a:t>
            </a:r>
          </a:p>
          <a:p>
            <a:pPr lvl="1">
              <a:buFont typeface="Wingdings" pitchFamily="2" charset="2"/>
              <a:buChar char="v"/>
            </a:pPr>
            <a:r>
              <a:rPr lang="en-US" sz="2800" b="0" dirty="0" smtClean="0"/>
              <a:t> It is based on the assumptions that women and men differ from one another in their social positions and that these differences consist of asymmetric, unequal power relations between the sexes.</a:t>
            </a:r>
          </a:p>
          <a:p>
            <a:pPr lvl="1">
              <a:buFont typeface="Wingdings" pitchFamily="2" charset="2"/>
              <a:buChar char="v"/>
            </a:pPr>
            <a:r>
              <a:rPr lang="en-US" sz="2800" b="0" dirty="0" smtClean="0"/>
              <a:t> In order to improve women’s quality of life, the process of women’s empowerment as an economic, political, and sociocultural process challenges the system of sexual stratification that has led to women’s subjugation and marginalisation.</a:t>
            </a:r>
            <a:endParaRPr lang="en-US" sz="2800" dirty="0"/>
          </a:p>
        </p:txBody>
      </p:sp>
      <p:sp>
        <p:nvSpPr>
          <p:cNvPr id="3" name="Title 2">
            <a:extLst>
              <a:ext uri="{FF2B5EF4-FFF2-40B4-BE49-F238E27FC236}">
                <a16:creationId xmlns="" xmlns:a16="http://schemas.microsoft.com/office/drawing/2014/main" id="{87FFCC38-D58E-4E17-AA29-4F5F2A66F1EA}"/>
              </a:ext>
            </a:extLst>
          </p:cNvPr>
          <p:cNvSpPr>
            <a:spLocks noGrp="1"/>
          </p:cNvSpPr>
          <p:nvPr>
            <p:ph type="title"/>
          </p:nvPr>
        </p:nvSpPr>
        <p:spPr>
          <a:xfrm>
            <a:off x="793531" y="662152"/>
            <a:ext cx="10589172" cy="772510"/>
          </a:xfrm>
        </p:spPr>
        <p:txBody>
          <a:bodyPr>
            <a:normAutofit fontScale="90000"/>
          </a:bodyPr>
          <a:lstStyle/>
          <a:p>
            <a:r>
              <a:rPr u="sng" smtClean="0">
                <a:solidFill>
                  <a:schemeClr val="accent2">
                    <a:lumMod val="75000"/>
                  </a:schemeClr>
                </a:solidFill>
                <a:effectLst>
                  <a:glow rad="63500">
                    <a:schemeClr val="accent2">
                      <a:satMod val="175000"/>
                      <a:alpha val="40000"/>
                    </a:schemeClr>
                  </a:glow>
                  <a:reflection blurRad="6350" stA="50000" endA="300" endPos="50000" dist="29997" dir="5400000" sy="-100000" algn="bl" rotWithShape="0"/>
                </a:effectLst>
              </a:rPr>
              <a:t>SGSS ON WOMEN EMPOWERMENT AND CHILD CARE</a:t>
            </a:r>
            <a:r>
              <a:rPr lang="en-US" u="sng" dirty="0" smtClean="0">
                <a:solidFill>
                  <a:schemeClr val="accent2">
                    <a:lumMod val="75000"/>
                  </a:schemeClr>
                </a:solidFill>
                <a:effectLst>
                  <a:glow rad="63500">
                    <a:schemeClr val="accent2">
                      <a:satMod val="175000"/>
                      <a:alpha val="40000"/>
                    </a:schemeClr>
                  </a:glow>
                  <a:reflection blurRad="6350" stA="50000" endA="300" endPos="50000" dist="29997" dir="5400000" sy="-100000" algn="bl" rotWithShape="0"/>
                </a:effectLst>
              </a:rPr>
              <a:t>…</a:t>
            </a:r>
            <a:r>
              <a:rPr lang="en-US" dirty="0">
                <a:solidFill>
                  <a:schemeClr val="accent1">
                    <a:lumMod val="60000"/>
                    <a:lumOff val="40000"/>
                  </a:schemeClr>
                </a:solidFill>
                <a:effectLst>
                  <a:glow rad="63500">
                    <a:schemeClr val="accent2">
                      <a:satMod val="175000"/>
                      <a:alpha val="40000"/>
                    </a:schemeClr>
                  </a:glow>
                  <a:reflection blurRad="6350" stA="50000" endA="300" endPos="50000" dist="29997" dir="5400000" sy="-100000" algn="bl" rotWithShape="0"/>
                </a:effectLst>
              </a:rPr>
              <a:t/>
            </a:r>
            <a:br>
              <a:rPr lang="en-US" dirty="0">
                <a:solidFill>
                  <a:schemeClr val="accent1">
                    <a:lumMod val="60000"/>
                    <a:lumOff val="40000"/>
                  </a:schemeClr>
                </a:solidFill>
                <a:effectLst>
                  <a:glow rad="63500">
                    <a:schemeClr val="accent2">
                      <a:satMod val="175000"/>
                      <a:alpha val="40000"/>
                    </a:schemeClr>
                  </a:glow>
                  <a:reflection blurRad="6350" stA="50000" endA="300" endPos="50000" dist="29997" dir="5400000" sy="-100000" algn="bl" rotWithShape="0"/>
                </a:effectLst>
              </a:rPr>
            </a:br>
            <a:endParaRPr lang="en-US" dirty="0">
              <a:solidFill>
                <a:schemeClr val="accent1">
                  <a:lumMod val="60000"/>
                  <a:lumOff val="40000"/>
                </a:schemeClr>
              </a:solidFill>
              <a:effectLst>
                <a:glow rad="63500">
                  <a:schemeClr val="accent2">
                    <a:satMod val="175000"/>
                    <a:alpha val="40000"/>
                  </a:schemeClr>
                </a:glow>
                <a:reflection blurRad="6350" stA="50000" endA="300" endPos="50000" dist="29997" dir="5400000" sy="-100000" algn="bl" rotWithShape="0"/>
              </a:effectLst>
            </a:endParaRPr>
          </a:p>
        </p:txBody>
      </p:sp>
    </p:spTree>
    <p:extLst>
      <p:ext uri="{BB962C8B-B14F-4D97-AF65-F5344CB8AC3E}">
        <p14:creationId xmlns="" xmlns:p14="http://schemas.microsoft.com/office/powerpoint/2010/main" val="26710487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B8BBDC7-B590-43B7-BBD0-3A247210E1AC}"/>
              </a:ext>
            </a:extLst>
          </p:cNvPr>
          <p:cNvSpPr>
            <a:spLocks noGrp="1"/>
          </p:cNvSpPr>
          <p:nvPr>
            <p:ph type="body" sz="quarter" idx="11"/>
          </p:nvPr>
        </p:nvSpPr>
        <p:spPr>
          <a:xfrm>
            <a:off x="588578" y="1056290"/>
            <a:ext cx="8303173" cy="5407572"/>
          </a:xfrm>
        </p:spPr>
        <p:txBody>
          <a:bodyPr>
            <a:noAutofit/>
          </a:bodyPr>
          <a:lstStyle/>
          <a:p>
            <a:pPr lvl="1">
              <a:buFont typeface="Wingdings" pitchFamily="2" charset="2"/>
              <a:buChar char="v"/>
            </a:pPr>
            <a:r>
              <a:rPr lang="en-US" sz="2800" b="0" dirty="0" smtClean="0">
                <a:solidFill>
                  <a:schemeClr val="tx1"/>
                </a:solidFill>
              </a:rPr>
              <a:t>An empowered woman is able to give better education to her kids and also able to take care of everyone when she has the power of decision making.</a:t>
            </a:r>
          </a:p>
          <a:p>
            <a:pPr lvl="1">
              <a:buFont typeface="Wingdings" pitchFamily="2" charset="2"/>
              <a:buChar char="v"/>
            </a:pPr>
            <a:r>
              <a:rPr lang="en-US" sz="2500" b="0" dirty="0" smtClean="0">
                <a:solidFill>
                  <a:schemeClr val="tx1"/>
                </a:solidFill>
              </a:rPr>
              <a:t> </a:t>
            </a:r>
            <a:r>
              <a:rPr lang="en-US" sz="2800" b="0" dirty="0" smtClean="0">
                <a:solidFill>
                  <a:schemeClr val="tx1"/>
                </a:solidFill>
              </a:rPr>
              <a:t>A successful woman inspire many other women in the community. Hence, eventually overall community will see path of development.</a:t>
            </a:r>
          </a:p>
          <a:p>
            <a:pPr lvl="1">
              <a:buFont typeface="Wingdings" pitchFamily="2" charset="2"/>
              <a:buChar char="v"/>
            </a:pPr>
            <a:r>
              <a:rPr lang="en-US" sz="2800" b="0" dirty="0" smtClean="0">
                <a:solidFill>
                  <a:schemeClr val="tx1"/>
                </a:solidFill>
              </a:rPr>
              <a:t>We have found many such programs which can be combined to create more effective, responsive, inclusive, and accountable institutions for women empowerment. </a:t>
            </a:r>
          </a:p>
        </p:txBody>
      </p:sp>
    </p:spTree>
    <p:extLst>
      <p:ext uri="{BB962C8B-B14F-4D97-AF65-F5344CB8AC3E}">
        <p14:creationId xmlns="" xmlns:p14="http://schemas.microsoft.com/office/powerpoint/2010/main" val="2616154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96814" y="1763111"/>
            <a:ext cx="5439103" cy="4353910"/>
          </a:xfrm>
        </p:spPr>
        <p:txBody>
          <a:bodyPr/>
          <a:lstStyle/>
          <a:p>
            <a:r>
              <a:rPr lang="en-US" sz="2800" dirty="0" smtClean="0"/>
              <a:t>“We think sometimes that poverty is only being hungry, naked and homeless. The poverty of being unwanted, unloved and uncared for is the greatest poverty. We must start in our own homes to remedy this kind of poverty.”</a:t>
            </a:r>
          </a:p>
          <a:p>
            <a:endParaRPr lang="en-US" dirty="0"/>
          </a:p>
        </p:txBody>
      </p:sp>
      <p:sp>
        <p:nvSpPr>
          <p:cNvPr id="4" name="Text Placeholder 2">
            <a:extLst>
              <a:ext uri="{FF2B5EF4-FFF2-40B4-BE49-F238E27FC236}">
                <a16:creationId xmlns="" xmlns:a16="http://schemas.microsoft.com/office/drawing/2014/main" id="{17155E1D-F4AD-41A7-B948-E2D246CCFE8A}"/>
              </a:ext>
            </a:extLst>
          </p:cNvPr>
          <p:cNvSpPr>
            <a:spLocks noGrp="1"/>
          </p:cNvSpPr>
          <p:nvPr>
            <p:ph type="title"/>
          </p:nvPr>
        </p:nvSpPr>
        <p:spPr>
          <a:xfrm>
            <a:off x="2885090" y="772511"/>
            <a:ext cx="6321972" cy="1022129"/>
          </a:xfrm>
        </p:spPr>
        <p:txBody>
          <a:bodyPr/>
          <a:lstStyle/>
          <a:p>
            <a:pPr marL="0" indent="0" algn="ctr" fontAlgn="auto">
              <a:spcAft>
                <a:spcPts val="0"/>
              </a:spcAft>
              <a:buNone/>
            </a:pPr>
            <a:r>
              <a:rPr altLang="en-US" sz="4000" b="1" u="sng" smtClean="0">
                <a:effectLst>
                  <a:glow rad="63500">
                    <a:schemeClr val="accent2">
                      <a:satMod val="175000"/>
                      <a:alpha val="40000"/>
                    </a:schemeClr>
                  </a:glow>
                  <a:reflection blurRad="6350" stA="50000" endA="300" endPos="50000" dist="29997" dir="5400000" sy="-100000" algn="bl" rotWithShape="0"/>
                </a:effectLst>
              </a:rPr>
              <a:t>HOME FOR HOMELESS.....</a:t>
            </a:r>
            <a:endParaRPr lang="en-US" altLang="en-US" sz="4000" b="1" u="sng" dirty="0">
              <a:effectLst>
                <a:glow rad="63500">
                  <a:schemeClr val="accent2">
                    <a:satMod val="175000"/>
                    <a:alpha val="40000"/>
                  </a:schemeClr>
                </a:glow>
                <a:reflection blurRad="6350" stA="50000" endA="300" endPos="50000" dist="29997" dir="5400000" sy="-100000" algn="bl" rotWithShape="0"/>
              </a:effectLst>
            </a:endParaRPr>
          </a:p>
        </p:txBody>
      </p:sp>
      <p:pic>
        <p:nvPicPr>
          <p:cNvPr id="5" name="Picture 2" descr="Mother Teresa Quotes | Apprenticeship to Jesus"/>
          <p:cNvPicPr>
            <a:picLocks noChangeAspect="1" noChangeArrowheads="1"/>
          </p:cNvPicPr>
          <p:nvPr/>
        </p:nvPicPr>
        <p:blipFill>
          <a:blip r:embed="rId2"/>
          <a:srcRect/>
          <a:stretch>
            <a:fillRect/>
          </a:stretch>
        </p:blipFill>
        <p:spPr bwMode="auto">
          <a:xfrm>
            <a:off x="8699925" y="851339"/>
            <a:ext cx="3492075" cy="31846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2946" name="Picture 2" descr="the advocate | WCW: Mother Teresa"/>
          <p:cNvPicPr>
            <a:picLocks noChangeAspect="1" noChangeArrowheads="1"/>
          </p:cNvPicPr>
          <p:nvPr/>
        </p:nvPicPr>
        <p:blipFill>
          <a:blip r:embed="rId3"/>
          <a:srcRect/>
          <a:stretch>
            <a:fillRect/>
          </a:stretch>
        </p:blipFill>
        <p:spPr bwMode="auto">
          <a:xfrm>
            <a:off x="7362495" y="3389586"/>
            <a:ext cx="3394841" cy="2979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C3BC92DE-1779-4A44-AED9-0261C2497DD9}"/>
              </a:ext>
            </a:extLst>
          </p:cNvPr>
          <p:cNvSpPr>
            <a:spLocks noGrp="1"/>
          </p:cNvSpPr>
          <p:nvPr>
            <p:ph type="body" sz="quarter" idx="12"/>
          </p:nvPr>
        </p:nvSpPr>
        <p:spPr>
          <a:xfrm>
            <a:off x="788276" y="2159876"/>
            <a:ext cx="10815145" cy="4240923"/>
          </a:xfrm>
        </p:spPr>
        <p:txBody>
          <a:bodyPr/>
          <a:lstStyle/>
          <a:p>
            <a:endParaRPr lang="en-US" altLang="en-US" sz="1800" dirty="0">
              <a:solidFill>
                <a:schemeClr val="accent4">
                  <a:lumMod val="50000"/>
                </a:schemeClr>
              </a:solidFill>
            </a:endParaRPr>
          </a:p>
          <a:p>
            <a:pPr lvl="1">
              <a:buFont typeface="Wingdings" pitchFamily="2" charset="2"/>
              <a:buChar char="v"/>
            </a:pPr>
            <a:r>
              <a:rPr sz="2800" smtClean="0">
                <a:solidFill>
                  <a:schemeClr val="tx1"/>
                </a:solidFill>
              </a:rPr>
              <a:t>The Sai Gokula Seva Samsthe</a:t>
            </a:r>
            <a:r>
              <a:rPr lang="en-US" sz="2800" dirty="0" smtClean="0">
                <a:solidFill>
                  <a:schemeClr val="tx1"/>
                </a:solidFill>
              </a:rPr>
              <a:t> (S) </a:t>
            </a:r>
            <a:r>
              <a:rPr sz="2800" smtClean="0">
                <a:solidFill>
                  <a:schemeClr val="tx1"/>
                </a:solidFill>
              </a:rPr>
              <a:t> Trust </a:t>
            </a:r>
            <a:r>
              <a:rPr sz="2800" b="1" smtClean="0">
                <a:solidFill>
                  <a:schemeClr val="tx1"/>
                </a:solidFill>
              </a:rPr>
              <a:t>provides Homeless Shelters and Homeless Service</a:t>
            </a:r>
            <a:r>
              <a:rPr sz="2800" smtClean="0">
                <a:solidFill>
                  <a:schemeClr val="tx1"/>
                </a:solidFill>
              </a:rPr>
              <a:t> Organizations.</a:t>
            </a:r>
            <a:endParaRPr lang="en-US" sz="2800" dirty="0" smtClean="0">
              <a:solidFill>
                <a:schemeClr val="tx1"/>
              </a:solidFill>
            </a:endParaRPr>
          </a:p>
          <a:p>
            <a:pPr lvl="1">
              <a:buFont typeface="Wingdings" pitchFamily="2" charset="2"/>
              <a:buChar char="v"/>
            </a:pPr>
            <a:r>
              <a:rPr sz="2800" smtClean="0">
                <a:solidFill>
                  <a:schemeClr val="tx1"/>
                </a:solidFill>
              </a:rPr>
              <a:t> This includes all resources necessary to help the needy. Volunteer Opportunities are also needed at most shelters. I have listed contact information for volunteering at these shelters.</a:t>
            </a:r>
          </a:p>
          <a:p>
            <a:endParaRPr lang="en-US" sz="2800" dirty="0">
              <a:solidFill>
                <a:schemeClr val="tx1"/>
              </a:solidFill>
            </a:endParaRPr>
          </a:p>
        </p:txBody>
      </p:sp>
      <p:sp>
        <p:nvSpPr>
          <p:cNvPr id="4" name="Title 3">
            <a:extLst>
              <a:ext uri="{FF2B5EF4-FFF2-40B4-BE49-F238E27FC236}">
                <a16:creationId xmlns="" xmlns:a16="http://schemas.microsoft.com/office/drawing/2014/main" id="{068DF32A-D165-40DA-AAE8-A6E9579E2F79}"/>
              </a:ext>
            </a:extLst>
          </p:cNvPr>
          <p:cNvSpPr>
            <a:spLocks noGrp="1"/>
          </p:cNvSpPr>
          <p:nvPr>
            <p:ph type="title"/>
          </p:nvPr>
        </p:nvSpPr>
        <p:spPr>
          <a:xfrm>
            <a:off x="1651425" y="970708"/>
            <a:ext cx="9141397" cy="615553"/>
          </a:xfrm>
          <a:effectLst>
            <a:reflection blurRad="6350" stA="52000" endA="300" endPos="35000" dir="5400000" sy="-100000" algn="bl" rotWithShape="0"/>
          </a:effectLst>
        </p:spPr>
        <p:txBody>
          <a:bodyPr/>
          <a:lstStyle/>
          <a:p>
            <a:r>
              <a:rPr u="sng" smtClean="0">
                <a:solidFill>
                  <a:schemeClr val="accent2">
                    <a:lumMod val="75000"/>
                  </a:schemeClr>
                </a:solidFill>
                <a:effectLst>
                  <a:glow rad="63500">
                    <a:schemeClr val="accent2">
                      <a:satMod val="175000"/>
                      <a:alpha val="40000"/>
                    </a:schemeClr>
                  </a:glow>
                </a:effectLst>
              </a:rPr>
              <a:t>SGSS ON HOME FOR HOMELESS</a:t>
            </a:r>
            <a:endParaRPr lang="en-US" u="sng" dirty="0">
              <a:solidFill>
                <a:schemeClr val="accent2">
                  <a:lumMod val="75000"/>
                </a:schemeClr>
              </a:solidFill>
              <a:effectLst>
                <a:glow rad="63500">
                  <a:schemeClr val="accent2">
                    <a:satMod val="175000"/>
                    <a:alpha val="40000"/>
                  </a:schemeClr>
                </a:glow>
              </a:effectLst>
            </a:endParaRPr>
          </a:p>
        </p:txBody>
      </p:sp>
    </p:spTree>
    <p:extLst>
      <p:ext uri="{BB962C8B-B14F-4D97-AF65-F5344CB8AC3E}">
        <p14:creationId xmlns="" xmlns:p14="http://schemas.microsoft.com/office/powerpoint/2010/main" val="38282241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D3316BC9-7937-4417-B232-1B37F4796011}"/>
              </a:ext>
            </a:extLst>
          </p:cNvPr>
          <p:cNvSpPr>
            <a:spLocks noGrp="1"/>
          </p:cNvSpPr>
          <p:nvPr>
            <p:ph type="body" sz="quarter" idx="11"/>
          </p:nvPr>
        </p:nvSpPr>
        <p:spPr>
          <a:xfrm>
            <a:off x="3310759" y="1686910"/>
            <a:ext cx="8507875" cy="4682358"/>
          </a:xfrm>
        </p:spPr>
        <p:txBody>
          <a:bodyPr>
            <a:normAutofit lnSpcReduction="10000"/>
          </a:bodyPr>
          <a:lstStyle/>
          <a:p>
            <a:pPr lvl="1">
              <a:buFont typeface="Wingdings" pitchFamily="2" charset="2"/>
              <a:buChar char="v"/>
            </a:pPr>
            <a:r>
              <a:rPr lang="en-US" sz="2800" b="0" dirty="0" smtClean="0"/>
              <a:t>Skill development is the cornerstone of individual and societal progress. It empowers individuals to adapt to changing circumstances, enhances employability, and fosters innovation.</a:t>
            </a:r>
          </a:p>
          <a:p>
            <a:pPr lvl="1">
              <a:buFont typeface="Wingdings" pitchFamily="2" charset="2"/>
              <a:buChar char="v"/>
            </a:pPr>
            <a:r>
              <a:rPr lang="en-US" sz="2800" b="0" dirty="0" smtClean="0"/>
              <a:t> We must recognize that the skills required in the job market today may differ significantly from those of yesterday. Therefore, a commitment to lifelong learning and skill enhancement is crucial.</a:t>
            </a:r>
          </a:p>
          <a:p>
            <a:pPr lvl="1">
              <a:buFont typeface="Wingdings" pitchFamily="2" charset="2"/>
              <a:buChar char="v"/>
            </a:pPr>
            <a:r>
              <a:rPr lang="en-US" sz="2800" b="0" dirty="0" smtClean="0"/>
              <a:t>Moreover, investing in skill development is an investment in economic growth and social well-being. </a:t>
            </a:r>
            <a:endParaRPr lang="en-US" sz="2800" b="0" dirty="0"/>
          </a:p>
        </p:txBody>
      </p:sp>
      <p:sp>
        <p:nvSpPr>
          <p:cNvPr id="5" name="Title 4">
            <a:extLst>
              <a:ext uri="{FF2B5EF4-FFF2-40B4-BE49-F238E27FC236}">
                <a16:creationId xmlns="" xmlns:a16="http://schemas.microsoft.com/office/drawing/2014/main" id="{99769EF9-1612-42F9-BB93-658619D321FF}"/>
              </a:ext>
            </a:extLst>
          </p:cNvPr>
          <p:cNvSpPr>
            <a:spLocks noGrp="1"/>
          </p:cNvSpPr>
          <p:nvPr>
            <p:ph type="title"/>
          </p:nvPr>
        </p:nvSpPr>
        <p:spPr>
          <a:xfrm>
            <a:off x="4457700" y="715962"/>
            <a:ext cx="5379984" cy="844824"/>
          </a:xfrm>
        </p:spPr>
        <p:txBody>
          <a:bodyPr>
            <a:normAutofit fontScale="90000"/>
          </a:bodyPr>
          <a:lstStyle/>
          <a:p>
            <a:r>
              <a:rPr sz="4400" smtClean="0">
                <a:effectLst>
                  <a:reflection blurRad="6350" stA="50000" endA="300" endPos="50000" dist="29997" dir="5400000" sy="-100000" algn="bl" rotWithShape="0"/>
                </a:effectLst>
              </a:rPr>
              <a:t>    </a:t>
            </a:r>
            <a:r>
              <a:rPr sz="4400" u="sng" smtClean="0">
                <a:effectLst>
                  <a:glow rad="63500">
                    <a:schemeClr val="accent2">
                      <a:satMod val="175000"/>
                      <a:alpha val="40000"/>
                    </a:schemeClr>
                  </a:glow>
                  <a:reflection blurRad="6350" stA="50000" endA="300" endPos="50000" dist="29997" dir="5400000" sy="-100000" algn="bl" rotWithShape="0"/>
                </a:effectLst>
              </a:rPr>
              <a:t>SKILL DEVELOPMENT</a:t>
            </a:r>
            <a:r>
              <a:rPr lang="en-US" dirty="0">
                <a:effectLst>
                  <a:glow rad="63500">
                    <a:schemeClr val="accent2">
                      <a:satMod val="175000"/>
                      <a:alpha val="40000"/>
                    </a:schemeClr>
                  </a:glow>
                </a:effectLst>
              </a:rPr>
              <a:t/>
            </a:r>
            <a:br>
              <a:rPr lang="en-US" dirty="0">
                <a:effectLst>
                  <a:glow rad="63500">
                    <a:schemeClr val="accent2">
                      <a:satMod val="175000"/>
                      <a:alpha val="40000"/>
                    </a:schemeClr>
                  </a:glow>
                </a:effectLst>
              </a:rPr>
            </a:br>
            <a:endParaRPr lang="en-US" dirty="0">
              <a:effectLst>
                <a:glow rad="63500">
                  <a:schemeClr val="accent2">
                    <a:satMod val="175000"/>
                    <a:alpha val="40000"/>
                  </a:schemeClr>
                </a:glow>
              </a:effectLst>
            </a:endParaRPr>
          </a:p>
        </p:txBody>
      </p:sp>
    </p:spTree>
    <p:extLst>
      <p:ext uri="{BB962C8B-B14F-4D97-AF65-F5344CB8AC3E}">
        <p14:creationId xmlns="" xmlns:p14="http://schemas.microsoft.com/office/powerpoint/2010/main" val="123622036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432,600+ Life Skills Stock Photos, Pictures &amp; Royalty-Free Images - iStock  | Life skills icon, Adult life skills, Kids life skills"/>
          <p:cNvPicPr>
            <a:picLocks noChangeAspect="1" noChangeArrowheads="1"/>
          </p:cNvPicPr>
          <p:nvPr/>
        </p:nvPicPr>
        <p:blipFill>
          <a:blip r:embed="rId2"/>
          <a:srcRect/>
          <a:stretch>
            <a:fillRect/>
          </a:stretch>
        </p:blipFill>
        <p:spPr bwMode="auto">
          <a:xfrm>
            <a:off x="6129597" y="863086"/>
            <a:ext cx="5126107" cy="4887310"/>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a:scene3d>
            <a:camera prst="isometricOffAxis1Right"/>
            <a:lightRig rig="threePt" dir="t"/>
          </a:scene3d>
        </p:spPr>
      </p:pic>
      <p:sp>
        <p:nvSpPr>
          <p:cNvPr id="3" name="Content Placeholder 2"/>
          <p:cNvSpPr>
            <a:spLocks noGrp="1"/>
          </p:cNvSpPr>
          <p:nvPr>
            <p:ph idx="1"/>
          </p:nvPr>
        </p:nvSpPr>
        <p:spPr>
          <a:xfrm>
            <a:off x="593836" y="1119351"/>
            <a:ext cx="5255172" cy="4997670"/>
          </a:xfrm>
        </p:spPr>
        <p:txBody>
          <a:bodyPr>
            <a:noAutofit/>
          </a:bodyPr>
          <a:lstStyle/>
          <a:p>
            <a:pPr>
              <a:buFont typeface="Wingdings" pitchFamily="2" charset="2"/>
              <a:buChar char="v"/>
            </a:pPr>
            <a:r>
              <a:rPr lang="en-US" sz="2400" dirty="0" smtClean="0"/>
              <a:t>In conclusion, the journey towards a skilled and empowered society requires collective effort and unwavering commitment.</a:t>
            </a:r>
          </a:p>
          <a:p>
            <a:pPr>
              <a:buFont typeface="Wingdings" pitchFamily="2" charset="2"/>
              <a:buChar char="v"/>
            </a:pPr>
            <a:r>
              <a:rPr lang="en-US" sz="2400" dirty="0" smtClean="0"/>
              <a:t> Let us, embrace a culture of continuous learning, foster innovation, and cultivate the skills that will propel us into a future of endless possibilities.</a:t>
            </a:r>
          </a:p>
          <a:p>
            <a:pPr>
              <a:buFont typeface="Wingdings" pitchFamily="2" charset="2"/>
              <a:buChar char="v"/>
            </a:pPr>
            <a:r>
              <a:rPr lang="en-US" sz="2400" dirty="0" smtClean="0"/>
              <a:t> Together, we can build a workforce that not only meets the demands of today but also shapes the challenges of tomorrow.</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83324" y="1765738"/>
            <a:ext cx="8292662" cy="4650828"/>
          </a:xfrm>
        </p:spPr>
        <p:txBody>
          <a:bodyPr anchor="t">
            <a:normAutofit lnSpcReduction="10000"/>
          </a:bodyPr>
          <a:lstStyle/>
          <a:p>
            <a:pPr>
              <a:buFont typeface="Wingdings" pitchFamily="2" charset="2"/>
              <a:buChar char="v"/>
            </a:pPr>
            <a:r>
              <a:rPr lang="en-US" sz="2800" u="sng" dirty="0" smtClean="0">
                <a:solidFill>
                  <a:srgbClr val="FF0000"/>
                </a:solidFill>
              </a:rPr>
              <a:t>EDUCATION FOR STREET CHILDREN </a:t>
            </a:r>
            <a:r>
              <a:rPr lang="en-US" sz="2800" dirty="0" smtClean="0">
                <a:solidFill>
                  <a:srgbClr val="FF0000"/>
                </a:solidFill>
              </a:rPr>
              <a:t>:</a:t>
            </a:r>
          </a:p>
          <a:p>
            <a:pPr lvl="1">
              <a:buNone/>
            </a:pPr>
            <a:r>
              <a:rPr lang="en-US" sz="2800" dirty="0" smtClean="0">
                <a:solidFill>
                  <a:schemeClr val="tx2">
                    <a:lumMod val="60000"/>
                    <a:lumOff val="40000"/>
                  </a:schemeClr>
                </a:solidFill>
              </a:rPr>
              <a:t>    </a:t>
            </a:r>
            <a:r>
              <a:rPr lang="en-US" sz="2400" b="0" dirty="0" smtClean="0">
                <a:solidFill>
                  <a:schemeClr val="tx1"/>
                </a:solidFill>
              </a:rPr>
              <a:t>Sai Gokula Seva Samsthe Trust intends to bring the street children to the mainstream of the society by identifying the street children, counselling them and making arrangements for the children to get admitted to Government schools.</a:t>
            </a:r>
          </a:p>
          <a:p>
            <a:pPr>
              <a:buFont typeface="Wingdings" pitchFamily="2" charset="2"/>
              <a:buChar char="v"/>
            </a:pPr>
            <a:r>
              <a:rPr lang="en-US" sz="2800" u="sng" dirty="0" smtClean="0">
                <a:solidFill>
                  <a:srgbClr val="FF0000"/>
                </a:solidFill>
              </a:rPr>
              <a:t>SPECIAL SCHOOL FOR CHILD LABOUR:</a:t>
            </a:r>
          </a:p>
          <a:p>
            <a:pPr lvl="1">
              <a:buNone/>
            </a:pPr>
            <a:r>
              <a:rPr lang="en-US" sz="2400" dirty="0" smtClean="0">
                <a:solidFill>
                  <a:schemeClr val="tx1"/>
                </a:solidFill>
              </a:rPr>
              <a:t>   </a:t>
            </a:r>
            <a:r>
              <a:rPr lang="en-US" sz="2400" b="0" dirty="0" smtClean="0">
                <a:solidFill>
                  <a:schemeClr val="tx1"/>
                </a:solidFill>
              </a:rPr>
              <a:t>  Sai Gokula Seva Samsthe Trust intends to bring the       children involved in child labour to the mainstream of the society by   identifying them, educating them and making arrangements for the children to get admitted to Government schools.</a:t>
            </a:r>
            <a:endParaRPr lang="en-US" sz="2400" dirty="0">
              <a:solidFill>
                <a:schemeClr val="tx1"/>
              </a:solidFill>
            </a:endParaRPr>
          </a:p>
        </p:txBody>
      </p:sp>
      <p:sp>
        <p:nvSpPr>
          <p:cNvPr id="3" name="Title 2"/>
          <p:cNvSpPr>
            <a:spLocks noGrp="1"/>
          </p:cNvSpPr>
          <p:nvPr>
            <p:ph type="title"/>
          </p:nvPr>
        </p:nvSpPr>
        <p:spPr>
          <a:xfrm>
            <a:off x="409905" y="763257"/>
            <a:ext cx="10168758" cy="718702"/>
          </a:xfrm>
        </p:spPr>
        <p:txBody>
          <a:bodyPr>
            <a:noAutofit/>
          </a:bodyPr>
          <a:lstStyle/>
          <a:p>
            <a:r>
              <a:rPr smtClean="0">
                <a:solidFill>
                  <a:schemeClr val="accent1"/>
                </a:solidFill>
                <a:effectLst>
                  <a:glow rad="63500">
                    <a:schemeClr val="accent2">
                      <a:satMod val="175000"/>
                      <a:alpha val="40000"/>
                    </a:schemeClr>
                  </a:glow>
                  <a:reflection blurRad="6350" stA="50000" endA="300" endPos="50000" dist="29997" dir="5400000" sy="-100000" algn="bl" rotWithShape="0"/>
                </a:effectLst>
              </a:rPr>
              <a:t>    </a:t>
            </a:r>
            <a:r>
              <a:rPr sz="4400" u="sng" smtClean="0">
                <a:solidFill>
                  <a:schemeClr val="accent1"/>
                </a:solidFill>
                <a:effectLst>
                  <a:glow rad="63500">
                    <a:schemeClr val="accent2">
                      <a:satMod val="175000"/>
                      <a:alpha val="40000"/>
                    </a:schemeClr>
                  </a:glow>
                  <a:reflection blurRad="6350" stA="50000" endA="300" endPos="50000" dist="29997" dir="5400000" sy="-100000" algn="bl" rotWithShape="0"/>
                </a:effectLst>
              </a:rPr>
              <a:t>ROLE OF SGSS ON SKILL DEVELOPMENT</a:t>
            </a:r>
            <a:endParaRPr lang="en-US" sz="4400" u="sng" dirty="0">
              <a:solidFill>
                <a:schemeClr val="accent1"/>
              </a:solidFill>
              <a:effectLst>
                <a:glow rad="63500">
                  <a:schemeClr val="accent2">
                    <a:satMod val="175000"/>
                    <a:alpha val="40000"/>
                  </a:schemeClr>
                </a:glow>
                <a:reflection blurRad="6350" stA="50000" endA="300" endPos="50000" dist="29997"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9090"/>
            <a:ext cx="6385033" cy="1024758"/>
          </a:xfrm>
        </p:spPr>
        <p:txBody>
          <a:bodyPr>
            <a:normAutofit fontScale="90000"/>
          </a:bodyPr>
          <a:lstStyle/>
          <a:p>
            <a:pPr>
              <a:buFont typeface="Wingdings" pitchFamily="2" charset="2"/>
              <a:buChar char="v"/>
            </a:pPr>
            <a:r>
              <a:rPr lang="en-US" sz="4000" u="sng" dirty="0" smtClean="0">
                <a:solidFill>
                  <a:srgbClr val="FF0000"/>
                </a:solidFill>
              </a:rPr>
              <a:t>COMPUTER</a:t>
            </a:r>
            <a:r>
              <a:rPr lang="en-US" sz="4000" dirty="0" smtClean="0">
                <a:solidFill>
                  <a:srgbClr val="FF0000"/>
                </a:solidFill>
              </a:rPr>
              <a:t/>
            </a:r>
            <a:br>
              <a:rPr lang="en-US" sz="4000" dirty="0" smtClean="0">
                <a:solidFill>
                  <a:srgbClr val="FF0000"/>
                </a:solidFill>
              </a:rPr>
            </a:br>
            <a:r>
              <a:rPr lang="en-US" sz="4000" dirty="0" smtClean="0">
                <a:solidFill>
                  <a:srgbClr val="FF0000"/>
                </a:solidFill>
              </a:rPr>
              <a:t>                    </a:t>
            </a:r>
            <a:r>
              <a:rPr lang="en-US" sz="4000" u="sng" dirty="0" smtClean="0">
                <a:solidFill>
                  <a:srgbClr val="FF0000"/>
                </a:solidFill>
              </a:rPr>
              <a:t>TRAININGS</a:t>
            </a:r>
            <a:r>
              <a:rPr lang="en-US" sz="4000" dirty="0" smtClean="0">
                <a:solidFill>
                  <a:srgbClr val="FF0000"/>
                </a:solidFill>
              </a:rPr>
              <a:t>…</a:t>
            </a:r>
            <a:endParaRPr lang="en-US" sz="4000" dirty="0">
              <a:solidFill>
                <a:srgbClr val="FF0000"/>
              </a:solidFill>
            </a:endParaRPr>
          </a:p>
        </p:txBody>
      </p:sp>
      <p:sp>
        <p:nvSpPr>
          <p:cNvPr id="6" name="Text Placeholder 5"/>
          <p:cNvSpPr>
            <a:spLocks noGrp="1"/>
          </p:cNvSpPr>
          <p:nvPr>
            <p:ph type="body" sz="half" idx="2"/>
          </p:nvPr>
        </p:nvSpPr>
        <p:spPr>
          <a:xfrm>
            <a:off x="315309" y="2065282"/>
            <a:ext cx="3389587" cy="3108543"/>
          </a:xfrm>
          <a:prstGeom prst="rect">
            <a:avLst/>
          </a:prstGeom>
        </p:spPr>
        <p:txBody>
          <a:bodyPr wrap="square">
            <a:spAutoFit/>
          </a:bodyPr>
          <a:lstStyle/>
          <a:p>
            <a:r>
              <a:rPr lang="en-US" sz="2800" dirty="0" smtClean="0"/>
              <a:t>Sai Gokula Seva Samsthe Trust conducts computer training for eligible candidates under the “National Digital Literacy Mission”.</a:t>
            </a:r>
            <a:endParaRPr lang="en-US" sz="2800" dirty="0"/>
          </a:p>
        </p:txBody>
      </p:sp>
      <p:pic>
        <p:nvPicPr>
          <p:cNvPr id="11" name="Picture Placeholder 10" descr="SSGS 7.jpg"/>
          <p:cNvPicPr>
            <a:picLocks noGrp="1" noChangeAspect="1"/>
          </p:cNvPicPr>
          <p:nvPr>
            <p:ph type="pic" idx="1"/>
          </p:nvPr>
        </p:nvPicPr>
        <p:blipFill>
          <a:blip r:embed="rId3"/>
          <a:srcRect t="12071" b="12071"/>
          <a:stretch>
            <a:fillRect/>
          </a:stretch>
        </p:blip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elcome Images – Browse 1,026,210 Stock Photos, Vectors, and Video | Adobe  Stock"/>
          <p:cNvPicPr>
            <a:picLocks noChangeAspect="1" noChangeArrowheads="1"/>
          </p:cNvPicPr>
          <p:nvPr/>
        </p:nvPicPr>
        <p:blipFill>
          <a:blip r:embed="rId2"/>
          <a:srcRect/>
          <a:stretch>
            <a:fillRect/>
          </a:stretch>
        </p:blipFill>
        <p:spPr bwMode="auto">
          <a:xfrm>
            <a:off x="0" y="0"/>
            <a:ext cx="12192000" cy="692631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736428" y="1623849"/>
            <a:ext cx="7940315" cy="4603530"/>
          </a:xfrm>
        </p:spPr>
        <p:txBody>
          <a:bodyPr>
            <a:normAutofit lnSpcReduction="10000"/>
          </a:bodyPr>
          <a:lstStyle/>
          <a:p>
            <a:pPr lvl="1">
              <a:buFont typeface="Wingdings" pitchFamily="2" charset="2"/>
              <a:buChar char="v"/>
            </a:pPr>
            <a:r>
              <a:rPr lang="en-US" sz="2800" b="0" dirty="0" smtClean="0"/>
              <a:t>“Sai Gokula Seva Samsthe” Trust proposes to </a:t>
            </a:r>
            <a:r>
              <a:rPr lang="en-US" sz="2800" b="1" dirty="0" smtClean="0"/>
              <a:t>start a Old Age Home.</a:t>
            </a:r>
          </a:p>
          <a:p>
            <a:pPr lvl="1">
              <a:buFont typeface="Wingdings" pitchFamily="2" charset="2"/>
              <a:buChar char="v"/>
            </a:pPr>
            <a:r>
              <a:rPr lang="en-US" sz="2800" b="0" dirty="0" smtClean="0"/>
              <a:t>Old age homes have become an increasingly relevant aspect of the evolving Indian society due to various factors.</a:t>
            </a:r>
          </a:p>
          <a:p>
            <a:pPr lvl="1">
              <a:buNone/>
            </a:pPr>
            <a:r>
              <a:rPr lang="en-US" sz="2800" b="1" dirty="0" smtClean="0">
                <a:solidFill>
                  <a:srgbClr val="C00000"/>
                </a:solidFill>
              </a:rPr>
              <a:t>    </a:t>
            </a:r>
            <a:r>
              <a:rPr lang="en-US" sz="2800" b="1" u="sng" dirty="0" smtClean="0">
                <a:solidFill>
                  <a:srgbClr val="C00000"/>
                </a:solidFill>
              </a:rPr>
              <a:t>URBANIZATION: </a:t>
            </a:r>
          </a:p>
          <a:p>
            <a:pPr lvl="1">
              <a:buFont typeface="Wingdings" pitchFamily="2" charset="2"/>
              <a:buChar char="Ø"/>
            </a:pPr>
            <a:r>
              <a:rPr lang="en-US" sz="2800" b="0" dirty="0" smtClean="0"/>
              <a:t>The importance of old age homes are becoming more prominent as they offer a comfortable and secure living space for seniors while providing companionship, care and independence.</a:t>
            </a:r>
          </a:p>
          <a:p>
            <a:endParaRPr lang="en-US" sz="2400" u="sng" dirty="0">
              <a:solidFill>
                <a:srgbClr val="C00000"/>
              </a:solidFill>
            </a:endParaRPr>
          </a:p>
        </p:txBody>
      </p:sp>
      <p:sp>
        <p:nvSpPr>
          <p:cNvPr id="3" name="Title 2"/>
          <p:cNvSpPr>
            <a:spLocks noGrp="1"/>
          </p:cNvSpPr>
          <p:nvPr>
            <p:ph type="title"/>
          </p:nvPr>
        </p:nvSpPr>
        <p:spPr>
          <a:xfrm>
            <a:off x="3957145" y="700197"/>
            <a:ext cx="8234855" cy="781762"/>
          </a:xfrm>
        </p:spPr>
        <p:txBody>
          <a:bodyPr>
            <a:noAutofit/>
          </a:bodyPr>
          <a:lstStyle/>
          <a:p>
            <a:r>
              <a:rPr lang="en-US" u="sng" dirty="0" smtClean="0">
                <a:effectLst>
                  <a:glow rad="63500">
                    <a:schemeClr val="accent2">
                      <a:satMod val="175000"/>
                      <a:alpha val="40000"/>
                    </a:schemeClr>
                  </a:glow>
                  <a:reflection blurRad="6350" stA="50000" endA="300" endPos="50000" dist="29997" dir="5400000" sy="-100000" algn="bl" rotWithShape="0"/>
                </a:effectLst>
              </a:rPr>
              <a:t>SGSS SERVICES ON OLD AGE HOMES</a:t>
            </a:r>
            <a:endParaRPr lang="en-US" u="sng" dirty="0">
              <a:effectLst>
                <a:glow rad="63500">
                  <a:schemeClr val="accent2">
                    <a:satMod val="175000"/>
                    <a:alpha val="40000"/>
                  </a:schemeClr>
                </a:glow>
                <a:reflection blurRad="6350" stA="50000" endA="300" endPos="50000" dist="29997"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body" sz="quarter" idx="11"/>
          </p:nvPr>
        </p:nvSpPr>
        <p:spPr>
          <a:xfrm>
            <a:off x="504497" y="1197521"/>
            <a:ext cx="8276896" cy="5155981"/>
          </a:xfrm>
        </p:spPr>
        <p:txBody>
          <a:bodyPr>
            <a:normAutofit lnSpcReduction="10000"/>
          </a:bodyPr>
          <a:lstStyle/>
          <a:p>
            <a:r>
              <a:rPr lang="en-US" sz="2400" dirty="0" smtClean="0">
                <a:solidFill>
                  <a:srgbClr val="C00000"/>
                </a:solidFill>
              </a:rPr>
              <a:t>    </a:t>
            </a:r>
            <a:r>
              <a:rPr lang="en-US" sz="2800" u="sng" dirty="0" smtClean="0">
                <a:solidFill>
                  <a:srgbClr val="C00000"/>
                </a:solidFill>
              </a:rPr>
              <a:t>SUPPORTING THE UNDER PRIVILIGED:</a:t>
            </a:r>
          </a:p>
          <a:p>
            <a:pPr lvl="1">
              <a:buFont typeface="Wingdings" pitchFamily="2" charset="2"/>
              <a:buChar char="Ø"/>
            </a:pPr>
            <a:r>
              <a:rPr lang="en-US" sz="2800" b="0" dirty="0" smtClean="0">
                <a:solidFill>
                  <a:schemeClr val="tx1"/>
                </a:solidFill>
              </a:rPr>
              <a:t>India’s elderly population is projected to reach 340 million by 2050 from 138 million in 2021. Many of these elderly have limited family support and face financial insecurity, social isolation, and health problems. </a:t>
            </a:r>
          </a:p>
          <a:p>
            <a:pPr lvl="1">
              <a:buFont typeface="Wingdings" pitchFamily="2" charset="2"/>
              <a:buChar char="Ø"/>
            </a:pPr>
            <a:r>
              <a:rPr lang="en-US" sz="2800" b="0" dirty="0" smtClean="0">
                <a:solidFill>
                  <a:schemeClr val="tx1"/>
                </a:solidFill>
              </a:rPr>
              <a:t>In some of the worst case scenarios, they are subject to physical abuse and abandon, not to mention the psychological upheaval. The importance of old age homes in India cannot be overstated as they provide the basic amenities and support to a vulnerable population.</a:t>
            </a:r>
            <a:r>
              <a:rPr lang="en-US" sz="2800" b="0" dirty="0" smtClean="0"/>
              <a:t>.</a:t>
            </a:r>
          </a:p>
          <a:p>
            <a:endParaRPr lang="en-US" sz="2800" u="sng" dirty="0">
              <a:solidFill>
                <a:srgbClr val="C00000"/>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236983" y="2992820"/>
            <a:ext cx="7219043" cy="3276600"/>
          </a:xfrm>
        </p:spPr>
        <p:txBody>
          <a:bodyPr>
            <a:normAutofit/>
          </a:bodyPr>
          <a:lstStyle/>
          <a:p>
            <a:r>
              <a:rPr lang="en-US" sz="2800" dirty="0" smtClean="0"/>
              <a:t>“Sai gokula stands for Committed to provide a way for better society by supporting the poorestural and urban through being the preferred social service provider, contributing to the social &amp; environmental prosperity of Karnataka.”</a:t>
            </a:r>
            <a:endParaRPr lang="en-US" sz="2800" dirty="0"/>
          </a:p>
        </p:txBody>
      </p:sp>
      <p:sp>
        <p:nvSpPr>
          <p:cNvPr id="4" name="Title 4">
            <a:extLst>
              <a:ext uri="{FF2B5EF4-FFF2-40B4-BE49-F238E27FC236}">
                <a16:creationId xmlns="" xmlns:a16="http://schemas.microsoft.com/office/drawing/2014/main" id="{CF037412-7BC5-4AAA-8ED5-FC377A84CB0C}"/>
              </a:ext>
            </a:extLst>
          </p:cNvPr>
          <p:cNvSpPr>
            <a:spLocks noGrp="1"/>
          </p:cNvSpPr>
          <p:nvPr>
            <p:ph type="title"/>
          </p:nvPr>
        </p:nvSpPr>
        <p:spPr>
          <a:xfrm>
            <a:off x="4284278" y="1031271"/>
            <a:ext cx="7219043" cy="153850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fontScale="90000"/>
          </a:bodyPr>
          <a:lstStyle/>
          <a:p>
            <a:r>
              <a:rPr smtClean="0">
                <a:solidFill>
                  <a:schemeClr val="bg1"/>
                </a:solidFill>
              </a:rPr>
              <a:t>          </a:t>
            </a:r>
            <a:r>
              <a:rPr sz="600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0000" endA="300" endPos="50000" dist="60007" dir="5400000" sy="-100000" algn="bl" rotWithShape="0"/>
                </a:effectLst>
              </a:rPr>
              <a:t>MISSION OF SGSS</a:t>
            </a:r>
            <a:r>
              <a:rPr lang="en-US" sz="600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0000" endA="300" endPos="50000" dist="60007" dir="5400000" sy="-100000" algn="bl" rotWithShape="0"/>
                </a:effectLst>
              </a:rPr>
              <a:t/>
            </a:r>
            <a:br>
              <a:rPr lang="en-US" sz="600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0000" endA="300" endPos="50000" dist="60007" dir="5400000" sy="-100000" algn="bl" rotWithShape="0"/>
                </a:effectLst>
              </a:rPr>
            </a:br>
            <a:endParaRPr lang="en-US" sz="6000" dirty="0">
              <a:solidFill>
                <a:schemeClr val="bg1"/>
              </a:solidFill>
              <a:effectLst>
                <a:outerShdw blurRad="41275" dist="20320" dir="1800000" algn="tl" rotWithShape="0">
                  <a:srgbClr val="000000">
                    <a:alpha val="40000"/>
                  </a:srgbClr>
                </a:outerShdw>
                <a:reflection blurRad="6350" stA="50000" endA="300" endPos="50000" dist="60007"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chemeClr val="tx1"/>
                </a:solidFill>
              </a:rPr>
              <a:t>“</a:t>
            </a:r>
            <a:r>
              <a:rPr lang="en-US" b="1" i="1" u="sng" dirty="0" smtClean="0">
                <a:solidFill>
                  <a:schemeClr val="tx1"/>
                </a:solidFill>
              </a:rPr>
              <a:t>THE PATH OF PHILANTROPY</a:t>
            </a:r>
            <a:r>
              <a:rPr lang="en-US" i="1" dirty="0" smtClean="0">
                <a:solidFill>
                  <a:schemeClr val="tx1"/>
                </a:solidFill>
              </a:rPr>
              <a:t>”………</a:t>
            </a:r>
            <a:endParaRPr lang="en-US" i="1" dirty="0">
              <a:solidFill>
                <a:schemeClr val="tx1"/>
              </a:solidFill>
            </a:endParaRPr>
          </a:p>
        </p:txBody>
      </p:sp>
      <p:sp>
        <p:nvSpPr>
          <p:cNvPr id="7" name="Content Placeholder 6"/>
          <p:cNvSpPr>
            <a:spLocks noGrp="1"/>
          </p:cNvSpPr>
          <p:nvPr>
            <p:ph idx="1"/>
          </p:nvPr>
        </p:nvSpPr>
        <p:spPr>
          <a:xfrm flipH="1">
            <a:off x="709448" y="2301766"/>
            <a:ext cx="4177860" cy="3594539"/>
          </a:xfrm>
        </p:spPr>
        <p:txBody>
          <a:bodyPr>
            <a:normAutofit/>
          </a:bodyPr>
          <a:lstStyle/>
          <a:p>
            <a:pPr>
              <a:buNone/>
            </a:pPr>
            <a:r>
              <a:rPr lang="en-US" sz="4000" b="1" dirty="0" smtClean="0">
                <a:solidFill>
                  <a:srgbClr val="007788"/>
                </a:solidFill>
              </a:rPr>
              <a:t>“Charity begins at home but should not end there.”</a:t>
            </a:r>
            <a:endParaRPr lang="en-US" sz="4000" dirty="0">
              <a:solidFill>
                <a:srgbClr val="007788"/>
              </a:solidFill>
            </a:endParaRPr>
          </a:p>
        </p:txBody>
      </p:sp>
      <p:pic>
        <p:nvPicPr>
          <p:cNvPr id="1026" name="Picture 2" descr="Page 15 | National Child Images - Free Download on Freepik"/>
          <p:cNvPicPr>
            <a:picLocks noChangeAspect="1" noChangeArrowheads="1"/>
          </p:cNvPicPr>
          <p:nvPr/>
        </p:nvPicPr>
        <p:blipFill>
          <a:blip r:embed="rId2"/>
          <a:srcRect/>
          <a:stretch>
            <a:fillRect/>
          </a:stretch>
        </p:blipFill>
        <p:spPr bwMode="auto">
          <a:xfrm rot="180118">
            <a:off x="5673506" y="2451540"/>
            <a:ext cx="5962650" cy="3343275"/>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49517"/>
            <a:ext cx="10972800" cy="4432738"/>
          </a:xfrm>
        </p:spPr>
        <p:txBody>
          <a:bodyPr>
            <a:normAutofit fontScale="92500" lnSpcReduction="10000"/>
          </a:bodyPr>
          <a:lstStyle/>
          <a:p>
            <a:pPr>
              <a:buFont typeface="Wingdings" pitchFamily="2" charset="2"/>
              <a:buChar char="v"/>
            </a:pPr>
            <a:r>
              <a:rPr lang="en-US" sz="2800" dirty="0" smtClean="0"/>
              <a:t> </a:t>
            </a:r>
            <a:r>
              <a:rPr lang="en-US" sz="3000" b="1" dirty="0" smtClean="0"/>
              <a:t>I2U SOCIAL FOUNDATION </a:t>
            </a:r>
            <a:r>
              <a:rPr lang="en-US" sz="3000" dirty="0" smtClean="0"/>
              <a:t>is a Private Limited Company, incorporated under the Companies Act as a Company limited by Shares. It is classified as Non-</a:t>
            </a:r>
            <a:r>
              <a:rPr lang="en-US" sz="3000" dirty="0" err="1" smtClean="0"/>
              <a:t>govt</a:t>
            </a:r>
            <a:r>
              <a:rPr lang="en-US" sz="3000" dirty="0" smtClean="0"/>
              <a:t> Company and is registered at </a:t>
            </a:r>
            <a:r>
              <a:rPr lang="en-US" sz="3000" dirty="0" err="1" smtClean="0"/>
              <a:t>RoC</a:t>
            </a:r>
            <a:r>
              <a:rPr lang="en-US" sz="3000" dirty="0" smtClean="0"/>
              <a:t>-Delhi</a:t>
            </a:r>
            <a:r>
              <a:rPr lang="en-US" sz="3000" b="1" dirty="0" smtClean="0"/>
              <a:t>. </a:t>
            </a:r>
            <a:endParaRPr lang="en-US" sz="3000" dirty="0" smtClean="0"/>
          </a:p>
          <a:p>
            <a:pPr>
              <a:buFont typeface="Wingdings" pitchFamily="2" charset="2"/>
              <a:buChar char="v"/>
            </a:pPr>
            <a:r>
              <a:rPr lang="en-US" sz="3000" dirty="0" smtClean="0"/>
              <a:t> This program will Organized the I2U foundation of Birla Soft Company. First we have to Thanks them. So their helping a poor peoples and dropout peoples for leading the some instruments of students. The i2U foundation is a NGO support Co-systems so assist a company’s individuals and other citizen stakeholders. They are working across India and their donating Exam pads and pens for Sai Gokula NGO. </a:t>
            </a:r>
            <a:endParaRPr lang="en-US" sz="3000" dirty="0"/>
          </a:p>
        </p:txBody>
      </p:sp>
      <p:sp>
        <p:nvSpPr>
          <p:cNvPr id="4" name="Title 1"/>
          <p:cNvSpPr>
            <a:spLocks noGrp="1"/>
          </p:cNvSpPr>
          <p:nvPr>
            <p:ph type="title"/>
          </p:nvPr>
        </p:nvSpPr>
        <p:spPr>
          <a:xfrm>
            <a:off x="888124" y="625261"/>
            <a:ext cx="10972800" cy="1143000"/>
          </a:xfrm>
        </p:spPr>
        <p:txBody>
          <a:bodyPr>
            <a:normAutofit fontScale="90000"/>
          </a:bodyPr>
          <a:lstStyle/>
          <a:p>
            <a:r>
              <a:rPr lang="en-US" sz="4000" b="1" u="sng" dirty="0" smtClean="0">
                <a:solidFill>
                  <a:schemeClr val="accent1">
                    <a:lumMod val="75000"/>
                  </a:schemeClr>
                </a:solidFill>
                <a:effectLst>
                  <a:glow rad="63500">
                    <a:schemeClr val="accent2">
                      <a:satMod val="175000"/>
                      <a:alpha val="40000"/>
                    </a:schemeClr>
                  </a:glow>
                  <a:reflection blurRad="6350" stA="55000" endA="300" endPos="45500" dir="5400000" sy="-100000" algn="bl" rotWithShape="0"/>
                </a:effectLst>
              </a:rPr>
              <a:t>OUR SAI GOKULA CONCERTS WITH I2U FOUNDATION DONATES THE STUDENT MATERIALS….</a:t>
            </a:r>
            <a:endParaRPr lang="en-US" sz="4000" b="1" u="sng" dirty="0">
              <a:solidFill>
                <a:schemeClr val="accent1">
                  <a:lumMod val="75000"/>
                </a:schemeClr>
              </a:solidFill>
              <a:effectLst>
                <a:glow rad="63500">
                  <a:schemeClr val="accent2">
                    <a:satMod val="175000"/>
                    <a:alpha val="40000"/>
                  </a:schemeClr>
                </a:glow>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srcRect/>
          <a:stretch>
            <a:fillRect/>
          </a:stretch>
        </p:blipFill>
        <p:spPr bwMode="auto">
          <a:xfrm>
            <a:off x="425670" y="970204"/>
            <a:ext cx="5332202" cy="3586030"/>
          </a:xfrm>
          <a:prstGeom prst="round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6" name="Picture 7"/>
          <p:cNvPicPr>
            <a:picLocks noChangeAspect="1" noChangeArrowheads="1"/>
          </p:cNvPicPr>
          <p:nvPr/>
        </p:nvPicPr>
        <p:blipFill>
          <a:blip r:embed="rId3"/>
          <a:srcRect/>
          <a:stretch>
            <a:fillRect/>
          </a:stretch>
        </p:blipFill>
        <p:spPr bwMode="auto">
          <a:xfrm>
            <a:off x="6248401" y="2822027"/>
            <a:ext cx="5523630" cy="3783724"/>
          </a:xfrm>
          <a:prstGeom prst="round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2"/>
          <a:srcRect/>
          <a:stretch>
            <a:fillRect/>
          </a:stretch>
        </p:blipFill>
        <p:spPr bwMode="auto">
          <a:xfrm>
            <a:off x="254216" y="2727434"/>
            <a:ext cx="5500198" cy="3781678"/>
          </a:xfrm>
          <a:prstGeom prst="round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66565" name="Picture 5"/>
          <p:cNvPicPr>
            <a:picLocks noChangeAspect="1" noChangeArrowheads="1"/>
          </p:cNvPicPr>
          <p:nvPr/>
        </p:nvPicPr>
        <p:blipFill>
          <a:blip r:embed="rId3"/>
          <a:srcRect/>
          <a:stretch>
            <a:fillRect/>
          </a:stretch>
        </p:blipFill>
        <p:spPr bwMode="auto">
          <a:xfrm>
            <a:off x="5921905" y="961697"/>
            <a:ext cx="5693235" cy="3736427"/>
          </a:xfrm>
          <a:prstGeom prst="round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501961" y="3153103"/>
            <a:ext cx="5186856" cy="3457904"/>
          </a:xfrm>
          <a:prstGeom prst="round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a:srcRect/>
          <a:stretch>
            <a:fillRect/>
          </a:stretch>
        </p:blipFill>
        <p:spPr bwMode="auto">
          <a:xfrm>
            <a:off x="472966" y="1046655"/>
            <a:ext cx="5595445" cy="3730296"/>
          </a:xfrm>
          <a:prstGeom prst="round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20763" y="2427889"/>
            <a:ext cx="7219043" cy="3810000"/>
          </a:xfrm>
        </p:spPr>
        <p:txBody>
          <a:bodyPr>
            <a:normAutofit/>
          </a:bodyPr>
          <a:lstStyle/>
          <a:p>
            <a:r>
              <a:rPr lang="en-US" sz="2800" dirty="0" smtClean="0"/>
              <a:t>“The purpose of an NGO is to focus on all topics relating to human rights, social issues, environmental issues, and advocacy. They strive to develop and improve society's social and political conditions on a large scale. The following are some of the NGO's functions: Human rights and child rights.”</a:t>
            </a:r>
            <a:endParaRPr lang="en-US" sz="2800" dirty="0"/>
          </a:p>
        </p:txBody>
      </p:sp>
      <p:sp>
        <p:nvSpPr>
          <p:cNvPr id="5" name="Title 4"/>
          <p:cNvSpPr>
            <a:spLocks noGrp="1"/>
          </p:cNvSpPr>
          <p:nvPr>
            <p:ph type="title"/>
          </p:nvPr>
        </p:nvSpPr>
        <p:spPr>
          <a:xfrm>
            <a:off x="4457699" y="715961"/>
            <a:ext cx="7219043" cy="1396618"/>
          </a:xfrm>
        </p:spPr>
        <p:txBody>
          <a:bodyPr>
            <a:noAutofit/>
          </a:bodyPr>
          <a:lstStyle/>
          <a:p>
            <a:r>
              <a:rPr sz="4400" u="sng" smtClean="0">
                <a:solidFill>
                  <a:schemeClr val="accent1">
                    <a:lumMod val="75000"/>
                  </a:schemeClr>
                </a:solidFill>
                <a:effectLst>
                  <a:glow rad="63500">
                    <a:schemeClr val="accent2">
                      <a:satMod val="175000"/>
                      <a:alpha val="40000"/>
                    </a:schemeClr>
                  </a:glow>
                  <a:reflection blurRad="6350" stA="55000" endA="300" endPos="45500" dir="5400000" sy="-100000" algn="bl" rotWithShape="0"/>
                </a:effectLst>
              </a:rPr>
              <a:t>THE ROLE OF NGO'S IN NATION BUILDING</a:t>
            </a:r>
            <a:r>
              <a:rPr lang="en-US" sz="4400" u="sng" dirty="0" smtClean="0">
                <a:solidFill>
                  <a:schemeClr val="accent1">
                    <a:lumMod val="75000"/>
                  </a:schemeClr>
                </a:solidFill>
                <a:effectLst>
                  <a:glow rad="63500">
                    <a:schemeClr val="accent2">
                      <a:satMod val="175000"/>
                      <a:alpha val="40000"/>
                    </a:schemeClr>
                  </a:glow>
                  <a:reflection blurRad="6350" stA="55000" endA="300" endPos="45500" dir="5400000" sy="-100000" algn="bl" rotWithShape="0"/>
                </a:effectLst>
              </a:rPr>
              <a:t>………….</a:t>
            </a:r>
            <a:endParaRPr lang="en-US" sz="4400" u="sng" dirty="0">
              <a:solidFill>
                <a:schemeClr val="accent1">
                  <a:lumMod val="75000"/>
                </a:schemeClr>
              </a:solidFill>
              <a:effectLst>
                <a:glow rad="63500">
                  <a:schemeClr val="accent2">
                    <a:satMod val="175000"/>
                    <a:alpha val="40000"/>
                  </a:schemeClr>
                </a:glow>
                <a:reflection blurRad="6350" stA="55000" endA="300" endPos="45500"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198180" y="1126037"/>
            <a:ext cx="9964907" cy="519593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jpg"/>
          <p:cNvPicPr>
            <a:picLocks noChangeAspect="1"/>
          </p:cNvPicPr>
          <p:nvPr/>
        </p:nvPicPr>
        <p:blipFill>
          <a:blip r:embed="rId3"/>
          <a:stretch>
            <a:fillRect/>
          </a:stretch>
        </p:blipFill>
        <p:spPr>
          <a:xfrm>
            <a:off x="3972910" y="1040525"/>
            <a:ext cx="4477407" cy="4250138"/>
          </a:xfrm>
          <a:prstGeom prst="ellipse">
            <a:avLst/>
          </a:prstGeom>
          <a:ln w="228600" cap="sq" cmpd="thickThin">
            <a:solidFill>
              <a:srgbClr val="000000"/>
            </a:solidFill>
            <a:prstDash val="solid"/>
            <a:miter lim="800000"/>
          </a:ln>
          <a:effectLst>
            <a:glow rad="63500">
              <a:schemeClr val="accent1">
                <a:satMod val="175000"/>
                <a:alpha val="40000"/>
              </a:schemeClr>
            </a:glow>
            <a:innerShdw blurRad="76200">
              <a:srgbClr val="000000"/>
            </a:innerShdw>
          </a:effectLst>
        </p:spPr>
      </p:pic>
      <p:sp>
        <p:nvSpPr>
          <p:cNvPr id="5" name="TextBox 4"/>
          <p:cNvSpPr txBox="1"/>
          <p:nvPr/>
        </p:nvSpPr>
        <p:spPr>
          <a:xfrm>
            <a:off x="2601312" y="5549463"/>
            <a:ext cx="7252138" cy="646331"/>
          </a:xfrm>
          <a:prstGeom prst="rect">
            <a:avLst/>
          </a:prstGeom>
          <a:noFill/>
        </p:spPr>
        <p:txBody>
          <a:bodyPr wrap="square" rtlCol="0">
            <a:spAutoFit/>
          </a:bodyPr>
          <a:lstStyle/>
          <a:p>
            <a:r>
              <a:rPr lang="en-US" sz="3600" b="1" u="sng" dirty="0" smtClean="0">
                <a:solidFill>
                  <a:schemeClr val="accent1">
                    <a:lumMod val="75000"/>
                  </a:schemeClr>
                </a:solidFill>
                <a:effectLst>
                  <a:reflection blurRad="6350" stA="50000" endA="300" endPos="50000" dist="29997" dir="5400000" sy="-100000" algn="bl" rotWithShape="0"/>
                </a:effectLst>
                <a:latin typeface="Algerian" pitchFamily="82" charset="0"/>
              </a:rPr>
              <a:t>SAI GOKULA SEVA SAMSTHE(r)</a:t>
            </a:r>
            <a:endParaRPr lang="en-US" sz="3600" b="1" u="sng" dirty="0">
              <a:solidFill>
                <a:schemeClr val="accent1">
                  <a:lumMod val="75000"/>
                </a:schemeClr>
              </a:solidFill>
              <a:effectLst>
                <a:reflection blurRad="6350" stA="50000" endA="300" endPos="50000" dist="29997" dir="5400000" sy="-100000" algn="bl" rotWithShape="0"/>
              </a:effectLst>
              <a:latin typeface="Algerian" pitchFamily="82" charset="0"/>
            </a:endParaRPr>
          </a:p>
        </p:txBody>
      </p:sp>
    </p:spTree>
    <p:extLst>
      <p:ext uri="{BB962C8B-B14F-4D97-AF65-F5344CB8AC3E}">
        <p14:creationId xmlns="" xmlns:p14="http://schemas.microsoft.com/office/powerpoint/2010/main" val="41523935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6164869" y="3090041"/>
            <a:ext cx="5107476" cy="3434256"/>
          </a:xfrm>
          <a:prstGeom prst="round2DiagRect">
            <a:avLst/>
          </a:prstGeom>
          <a:ln>
            <a:noFill/>
          </a:ln>
          <a:effectLst>
            <a:glow rad="63500">
              <a:schemeClr val="accent3">
                <a:satMod val="175000"/>
                <a:alpha val="40000"/>
              </a:schemeClr>
            </a:glow>
            <a:outerShdw blurRad="292100" dist="139700" dir="2700000" algn="tl" rotWithShape="0">
              <a:srgbClr val="333333">
                <a:alpha val="65000"/>
              </a:srgbClr>
            </a:outerShdw>
            <a:softEdge rad="31750"/>
          </a:effectLst>
        </p:spPr>
      </p:pic>
      <p:pic>
        <p:nvPicPr>
          <p:cNvPr id="3075" name="Picture 3"/>
          <p:cNvPicPr>
            <a:picLocks noChangeAspect="1" noChangeArrowheads="1"/>
          </p:cNvPicPr>
          <p:nvPr/>
        </p:nvPicPr>
        <p:blipFill>
          <a:blip r:embed="rId3"/>
          <a:srcRect/>
          <a:stretch>
            <a:fillRect/>
          </a:stretch>
        </p:blipFill>
        <p:spPr bwMode="auto">
          <a:xfrm>
            <a:off x="551792" y="993228"/>
            <a:ext cx="5299841" cy="3421117"/>
          </a:xfrm>
          <a:prstGeom prst="round2DiagRect">
            <a:avLst/>
          </a:prstGeom>
          <a:ln>
            <a:noFill/>
          </a:ln>
          <a:effectLst>
            <a:glow rad="63500">
              <a:schemeClr val="accent3">
                <a:satMod val="175000"/>
                <a:alpha val="40000"/>
              </a:schemeClr>
            </a:glow>
            <a:outerShdw blurRad="292100" dist="139700" dir="2700000" algn="tl" rotWithShape="0">
              <a:srgbClr val="333333">
                <a:alpha val="65000"/>
              </a:srgbClr>
            </a:outerShdw>
            <a:softEdge rad="3175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83324" y="2585544"/>
            <a:ext cx="5013271" cy="3717377"/>
          </a:xfrm>
          <a:prstGeom prst="round2DiagRect">
            <a:avLst/>
          </a:prstGeom>
          <a:ln>
            <a:noFill/>
          </a:ln>
          <a:effectLst>
            <a:glow rad="63500">
              <a:schemeClr val="accent3">
                <a:satMod val="175000"/>
                <a:alpha val="40000"/>
              </a:schemeClr>
            </a:glow>
            <a:outerShdw blurRad="292100" dist="139700" dir="2700000" algn="tl" rotWithShape="0">
              <a:srgbClr val="333333">
                <a:alpha val="65000"/>
              </a:srgbClr>
            </a:outerShdw>
            <a:softEdge rad="31750"/>
          </a:effectLst>
        </p:spPr>
      </p:pic>
      <p:pic>
        <p:nvPicPr>
          <p:cNvPr id="4099" name="Picture 3"/>
          <p:cNvPicPr>
            <a:picLocks noChangeAspect="1" noChangeArrowheads="1"/>
          </p:cNvPicPr>
          <p:nvPr/>
        </p:nvPicPr>
        <p:blipFill>
          <a:blip r:embed="rId3"/>
          <a:srcRect/>
          <a:stretch>
            <a:fillRect/>
          </a:stretch>
        </p:blipFill>
        <p:spPr bwMode="auto">
          <a:xfrm>
            <a:off x="6463862" y="1198278"/>
            <a:ext cx="5155324" cy="3547143"/>
          </a:xfrm>
          <a:prstGeom prst="round2DiagRect">
            <a:avLst/>
          </a:prstGeom>
          <a:ln>
            <a:noFill/>
          </a:ln>
          <a:effectLst>
            <a:glow rad="63500">
              <a:schemeClr val="accent3">
                <a:satMod val="175000"/>
                <a:alpha val="40000"/>
              </a:schemeClr>
            </a:glow>
            <a:outerShdw blurRad="292100" dist="139700" dir="2700000" algn="tl" rotWithShape="0">
              <a:srgbClr val="333333">
                <a:alpha val="65000"/>
              </a:srgbClr>
            </a:outerShdw>
            <a:softEdge rad="3175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21118" y="2317530"/>
            <a:ext cx="8150772" cy="4540469"/>
          </a:xfrm>
        </p:spPr>
        <p:txBody>
          <a:bodyPr>
            <a:noAutofit/>
          </a:bodyPr>
          <a:lstStyle/>
          <a:p>
            <a:pPr lvl="1">
              <a:buFont typeface="Wingdings" pitchFamily="2" charset="2"/>
              <a:buChar char="v"/>
            </a:pPr>
            <a:r>
              <a:rPr lang="en-US" sz="2800" b="0" dirty="0" smtClean="0"/>
              <a:t>Digital marketing has hugely transformed the techniques adopted by different brands and businesses for marketing their products or services. People nowadays are more inclined towards online content which makes Digital Market a popular niche for digital knowledge. </a:t>
            </a:r>
          </a:p>
          <a:p>
            <a:pPr lvl="1">
              <a:buFont typeface="Wingdings" pitchFamily="2" charset="2"/>
              <a:buChar char="v"/>
            </a:pPr>
            <a:r>
              <a:rPr lang="en-US" sz="2800" b="0" dirty="0" smtClean="0"/>
              <a:t>Through the foundation course of </a:t>
            </a:r>
            <a:r>
              <a:rPr lang="en-US" sz="2800" b="1" dirty="0" smtClean="0"/>
              <a:t>“DIGITAL MARKETING”</a:t>
            </a:r>
            <a:r>
              <a:rPr lang="en-US" sz="2800" b="0" dirty="0" smtClean="0"/>
              <a:t>, students will learn about this cutting edge technology and its importance in the current business market.</a:t>
            </a:r>
            <a:endParaRPr lang="en-US" sz="2800" b="0" dirty="0"/>
          </a:p>
        </p:txBody>
      </p:sp>
      <p:sp>
        <p:nvSpPr>
          <p:cNvPr id="3" name="Title 2"/>
          <p:cNvSpPr>
            <a:spLocks noGrp="1"/>
          </p:cNvSpPr>
          <p:nvPr>
            <p:ph type="title"/>
          </p:nvPr>
        </p:nvSpPr>
        <p:spPr>
          <a:xfrm>
            <a:off x="3405352" y="715961"/>
            <a:ext cx="8576441" cy="1570039"/>
          </a:xfrm>
        </p:spPr>
        <p:txBody>
          <a:bodyPr>
            <a:normAutofit fontScale="90000"/>
          </a:bodyPr>
          <a:lstStyle/>
          <a:p>
            <a:r>
              <a:rPr sz="3600" u="sng" smtClean="0">
                <a:effectLst>
                  <a:glow rad="63500">
                    <a:schemeClr val="accent2">
                      <a:satMod val="175000"/>
                      <a:alpha val="40000"/>
                    </a:schemeClr>
                  </a:glow>
                </a:effectLst>
              </a:rPr>
              <a:t>DIGITAL MARKETING PROJECT(2022-23) IN ASSOCIATION WITH SMILE FOUNDATIONS HEXAWARE</a:t>
            </a:r>
            <a:r>
              <a:rPr lang="en-US" dirty="0" smtClean="0">
                <a:effectLst>
                  <a:glow rad="63500">
                    <a:schemeClr val="accent2">
                      <a:satMod val="175000"/>
                      <a:alpha val="40000"/>
                    </a:schemeClr>
                  </a:glow>
                </a:effectLst>
              </a:rPr>
              <a:t>…</a:t>
            </a:r>
            <a:endParaRPr lang="en-US" dirty="0">
              <a:effectLst>
                <a:glow rad="63500">
                  <a:schemeClr val="accent2">
                    <a:satMod val="175000"/>
                    <a:alpha val="40000"/>
                  </a:schemeClr>
                </a:glow>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83324" y="1150885"/>
            <a:ext cx="5123795" cy="4051736"/>
          </a:xfrm>
          <a:prstGeom prst="roundRect">
            <a:avLst/>
          </a:prstGeom>
          <a:ln>
            <a:noFill/>
          </a:ln>
          <a:effectLst>
            <a:glow rad="101600">
              <a:schemeClr val="accent3">
                <a:satMod val="175000"/>
                <a:alpha val="40000"/>
              </a:schemeClr>
            </a:glow>
            <a:outerShdw blurRad="292100" dist="139700" dir="2700000" algn="tl" rotWithShape="0">
              <a:srgbClr val="333333">
                <a:alpha val="65000"/>
              </a:srgbClr>
            </a:outerShdw>
            <a:softEdge rad="31750"/>
          </a:effectLst>
          <a:scene3d>
            <a:camera prst="orthographicFront"/>
            <a:lightRig rig="threePt" dir="t"/>
          </a:scene3d>
          <a:sp3d>
            <a:bevelT/>
          </a:sp3d>
        </p:spPr>
      </p:pic>
      <p:pic>
        <p:nvPicPr>
          <p:cNvPr id="1027" name="Picture 3"/>
          <p:cNvPicPr>
            <a:picLocks noChangeAspect="1" noChangeArrowheads="1"/>
          </p:cNvPicPr>
          <p:nvPr/>
        </p:nvPicPr>
        <p:blipFill>
          <a:blip r:embed="rId3"/>
          <a:srcRect/>
          <a:stretch>
            <a:fillRect/>
          </a:stretch>
        </p:blipFill>
        <p:spPr bwMode="auto">
          <a:xfrm>
            <a:off x="6526922" y="2443655"/>
            <a:ext cx="5123794" cy="4035972"/>
          </a:xfrm>
          <a:prstGeom prst="roundRect">
            <a:avLst/>
          </a:prstGeom>
          <a:ln>
            <a:noFill/>
          </a:ln>
          <a:effectLst>
            <a:glow rad="101600">
              <a:schemeClr val="accent3">
                <a:satMod val="175000"/>
                <a:alpha val="40000"/>
              </a:schemeClr>
            </a:glow>
            <a:outerShdw blurRad="292100" dist="139700" dir="2700000" algn="tl" rotWithShape="0">
              <a:srgbClr val="333333">
                <a:alpha val="65000"/>
              </a:srgbClr>
            </a:outerShdw>
            <a:softEdge rad="31750"/>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7793" y="788273"/>
            <a:ext cx="6290441" cy="838095"/>
          </a:xfrm>
          <a:effectLst>
            <a:reflection blurRad="6350" stA="52000" endA="300" endPos="35000" dir="5400000" sy="-100000" algn="bl" rotWithShape="0"/>
          </a:effectLst>
        </p:spPr>
        <p:txBody>
          <a:bodyPr>
            <a:normAutofit/>
          </a:bodyPr>
          <a:lstStyle/>
          <a:p>
            <a:r>
              <a:rPr lang="en-US" sz="4000" b="1" dirty="0" smtClean="0">
                <a:solidFill>
                  <a:schemeClr val="accent1"/>
                </a:solidFill>
              </a:rPr>
              <a:t>  </a:t>
            </a:r>
            <a:r>
              <a:rPr lang="en-US" sz="4000" b="1" u="sng" dirty="0" smtClean="0">
                <a:solidFill>
                  <a:schemeClr val="accent1"/>
                </a:solidFill>
                <a:effectLst>
                  <a:glow rad="63500">
                    <a:schemeClr val="accent2">
                      <a:satMod val="175000"/>
                      <a:alpha val="40000"/>
                    </a:schemeClr>
                  </a:glow>
                </a:effectLst>
              </a:rPr>
              <a:t>THIS COURSE IS IDEAL FOR:</a:t>
            </a:r>
            <a:endParaRPr lang="en-US" sz="4000" b="1" u="sng" dirty="0">
              <a:solidFill>
                <a:schemeClr val="accent1"/>
              </a:solidFill>
              <a:effectLst>
                <a:glow rad="63500">
                  <a:schemeClr val="accent2">
                    <a:satMod val="175000"/>
                    <a:alpha val="40000"/>
                  </a:schemeClr>
                </a:glow>
              </a:effectLst>
            </a:endParaRPr>
          </a:p>
        </p:txBody>
      </p:sp>
      <p:sp>
        <p:nvSpPr>
          <p:cNvPr id="5" name="TextBox 4"/>
          <p:cNvSpPr txBox="1"/>
          <p:nvPr/>
        </p:nvSpPr>
        <p:spPr>
          <a:xfrm>
            <a:off x="709448" y="2002221"/>
            <a:ext cx="10625959" cy="3477875"/>
          </a:xfrm>
          <a:prstGeom prst="rect">
            <a:avLst/>
          </a:prstGeom>
          <a:noFill/>
        </p:spPr>
        <p:txBody>
          <a:bodyPr wrap="square" rtlCol="0">
            <a:spAutoFit/>
          </a:bodyPr>
          <a:lstStyle/>
          <a:p>
            <a:endParaRPr lang="en-US" sz="2400" dirty="0" smtClean="0">
              <a:latin typeface="+mn-lt"/>
            </a:endParaRPr>
          </a:p>
          <a:p>
            <a:pPr>
              <a:buFont typeface="Wingdings" pitchFamily="2" charset="2"/>
              <a:buChar char="ü"/>
            </a:pPr>
            <a:r>
              <a:rPr lang="en-US" sz="2800" dirty="0" smtClean="0">
                <a:latin typeface="+mn-lt"/>
              </a:rPr>
              <a:t>Fresher’s </a:t>
            </a:r>
          </a:p>
          <a:p>
            <a:pPr>
              <a:buFont typeface="Wingdings" pitchFamily="2" charset="2"/>
              <a:buChar char="ü"/>
            </a:pPr>
            <a:r>
              <a:rPr lang="en-US" sz="2800" dirty="0" smtClean="0">
                <a:latin typeface="+mn-lt"/>
              </a:rPr>
              <a:t>Sales and marketing people </a:t>
            </a:r>
          </a:p>
          <a:p>
            <a:pPr>
              <a:buFont typeface="Wingdings" pitchFamily="2" charset="2"/>
              <a:buChar char="ü"/>
            </a:pPr>
            <a:r>
              <a:rPr lang="en-US" sz="2800" dirty="0" smtClean="0">
                <a:latin typeface="+mn-lt"/>
              </a:rPr>
              <a:t>Business Owners(Big or Small) </a:t>
            </a:r>
          </a:p>
          <a:p>
            <a:pPr>
              <a:buFont typeface="Wingdings" pitchFamily="2" charset="2"/>
              <a:buChar char="ü"/>
            </a:pPr>
            <a:r>
              <a:rPr lang="en-US" sz="2800" dirty="0" smtClean="0">
                <a:latin typeface="+mn-lt"/>
              </a:rPr>
              <a:t>Marketing Professionals </a:t>
            </a:r>
          </a:p>
          <a:p>
            <a:pPr>
              <a:buFont typeface="Wingdings" pitchFamily="2" charset="2"/>
              <a:buChar char="ü"/>
            </a:pPr>
            <a:r>
              <a:rPr lang="en-US" sz="2800" dirty="0" smtClean="0">
                <a:latin typeface="+mn-lt"/>
              </a:rPr>
              <a:t>Sales Professionals </a:t>
            </a:r>
          </a:p>
          <a:p>
            <a:pPr>
              <a:buFont typeface="Wingdings" pitchFamily="2" charset="2"/>
              <a:buChar char="ü"/>
            </a:pPr>
            <a:r>
              <a:rPr lang="en-US" sz="2800" dirty="0" smtClean="0">
                <a:latin typeface="+mn-lt"/>
              </a:rPr>
              <a:t> IT professionals </a:t>
            </a:r>
          </a:p>
          <a:p>
            <a:pPr>
              <a:buFont typeface="Wingdings" pitchFamily="2" charset="2"/>
              <a:buChar char="ü"/>
            </a:pPr>
            <a:r>
              <a:rPr lang="en-US" sz="2800" dirty="0" smtClean="0">
                <a:latin typeface="+mn-lt"/>
              </a:rPr>
              <a:t> Students (Any Background)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993227" y="1166649"/>
            <a:ext cx="4817669" cy="5171090"/>
          </a:xfrm>
          <a:prstGeom prst="rect">
            <a:avLst/>
          </a:prstGeom>
          <a:ln w="88900" cap="sq" cmpd="thickThin">
            <a:solidFill>
              <a:srgbClr val="000000"/>
            </a:solidFill>
            <a:prstDash val="solid"/>
            <a:miter lim="800000"/>
          </a:ln>
          <a:effectLst>
            <a:glow rad="63500">
              <a:schemeClr val="accent3">
                <a:satMod val="175000"/>
                <a:alpha val="40000"/>
              </a:schemeClr>
            </a:glow>
            <a:innerShdw blurRad="76200">
              <a:srgbClr val="000000"/>
            </a:innerShdw>
          </a:effectLst>
        </p:spPr>
      </p:pic>
      <p:pic>
        <p:nvPicPr>
          <p:cNvPr id="4" name="Picture 3"/>
          <p:cNvPicPr>
            <a:picLocks noChangeAspect="1" noChangeArrowheads="1"/>
          </p:cNvPicPr>
          <p:nvPr/>
        </p:nvPicPr>
        <p:blipFill>
          <a:blip r:embed="rId3"/>
          <a:srcRect/>
          <a:stretch>
            <a:fillRect/>
          </a:stretch>
        </p:blipFill>
        <p:spPr bwMode="auto">
          <a:xfrm>
            <a:off x="6968359" y="1142752"/>
            <a:ext cx="4624553" cy="5194986"/>
          </a:xfrm>
          <a:prstGeom prst="rect">
            <a:avLst/>
          </a:prstGeom>
          <a:ln w="88900" cap="sq" cmpd="thickThin">
            <a:solidFill>
              <a:srgbClr val="000000"/>
            </a:solidFill>
            <a:prstDash val="solid"/>
            <a:miter lim="800000"/>
          </a:ln>
          <a:effectLst>
            <a:glow rad="63500">
              <a:schemeClr val="accent3">
                <a:satMod val="175000"/>
                <a:alpha val="40000"/>
              </a:schemeClr>
            </a:glow>
            <a:innerShdw blurRad="76200">
              <a:srgbClr val="000000"/>
            </a:inn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94138" y="1529255"/>
            <a:ext cx="5628288" cy="4101928"/>
          </a:xfrm>
          <a:prstGeom prst="round2DiagRect">
            <a:avLst/>
          </a:prstGeom>
          <a:ln w="88900" cap="sq" cmpd="thickThin">
            <a:solidFill>
              <a:srgbClr val="000000"/>
            </a:solidFill>
            <a:prstDash val="solid"/>
            <a:miter lim="800000"/>
          </a:ln>
          <a:effectLst>
            <a:glow rad="101600">
              <a:schemeClr val="accent3">
                <a:satMod val="175000"/>
                <a:alpha val="40000"/>
              </a:schemeClr>
            </a:glow>
            <a:innerShdw blurRad="76200">
              <a:srgbClr val="000000"/>
            </a:innerShdw>
            <a:softEdge rad="12700"/>
          </a:effectLst>
        </p:spPr>
      </p:pic>
      <p:pic>
        <p:nvPicPr>
          <p:cNvPr id="2051" name="Picture 3"/>
          <p:cNvPicPr>
            <a:picLocks noChangeAspect="1" noChangeArrowheads="1"/>
          </p:cNvPicPr>
          <p:nvPr/>
        </p:nvPicPr>
        <p:blipFill>
          <a:blip r:embed="rId3"/>
          <a:srcRect/>
          <a:stretch>
            <a:fillRect/>
          </a:stretch>
        </p:blipFill>
        <p:spPr bwMode="auto">
          <a:xfrm>
            <a:off x="6752896" y="2301766"/>
            <a:ext cx="5060732" cy="4240924"/>
          </a:xfrm>
          <a:prstGeom prst="round2DiagRect">
            <a:avLst/>
          </a:prstGeom>
          <a:ln w="88900" cap="sq" cmpd="thickThin">
            <a:solidFill>
              <a:srgbClr val="000000"/>
            </a:solidFill>
            <a:prstDash val="solid"/>
            <a:miter lim="800000"/>
          </a:ln>
          <a:effectLst>
            <a:glow rad="101600">
              <a:schemeClr val="accent3">
                <a:satMod val="175000"/>
                <a:alpha val="40000"/>
              </a:schemeClr>
            </a:glow>
            <a:innerShdw blurRad="76200">
              <a:srgbClr val="000000"/>
            </a:innerShdw>
            <a:softEdge rad="12700"/>
          </a:effectLst>
        </p:spPr>
      </p:pic>
      <p:sp>
        <p:nvSpPr>
          <p:cNvPr id="6" name="TextBox 5"/>
          <p:cNvSpPr txBox="1"/>
          <p:nvPr/>
        </p:nvSpPr>
        <p:spPr>
          <a:xfrm>
            <a:off x="6337738" y="945931"/>
            <a:ext cx="5029200" cy="954107"/>
          </a:xfrm>
          <a:prstGeom prst="rect">
            <a:avLst/>
          </a:prstGeom>
          <a:noFill/>
          <a:effectLst>
            <a:glow rad="101600">
              <a:schemeClr val="accent3">
                <a:satMod val="175000"/>
                <a:alpha val="40000"/>
              </a:schemeClr>
            </a:glow>
          </a:effectLst>
        </p:spPr>
        <p:txBody>
          <a:bodyPr wrap="square" rtlCol="0">
            <a:spAutoFit/>
          </a:bodyPr>
          <a:lstStyle/>
          <a:p>
            <a:r>
              <a:rPr lang="en-US" sz="2800" dirty="0" smtClean="0">
                <a:solidFill>
                  <a:schemeClr val="accent2"/>
                </a:solidFill>
              </a:rPr>
              <a:t> </a:t>
            </a:r>
            <a:r>
              <a:rPr lang="en-US" sz="2800" b="1" i="1" u="sng" dirty="0" smtClean="0">
                <a:solidFill>
                  <a:schemeClr val="accent3">
                    <a:lumMod val="75000"/>
                  </a:schemeClr>
                </a:solidFill>
                <a:effectLst>
                  <a:glow rad="63500">
                    <a:schemeClr val="accent3">
                      <a:satMod val="175000"/>
                      <a:alpha val="40000"/>
                    </a:schemeClr>
                  </a:glow>
                </a:effectLst>
              </a:rPr>
              <a:t>NEWYEAR CELEBRATIONS OF </a:t>
            </a:r>
            <a:r>
              <a:rPr lang="en-US" sz="2800" b="1" i="1" u="sng" dirty="0" smtClean="0">
                <a:solidFill>
                  <a:schemeClr val="accent3">
                    <a:lumMod val="75000"/>
                  </a:schemeClr>
                </a:solidFill>
                <a:effectLst>
                  <a:glow rad="63500">
                    <a:schemeClr val="accent3">
                      <a:satMod val="175000"/>
                      <a:alpha val="40000"/>
                    </a:schemeClr>
                  </a:glow>
                </a:effectLst>
              </a:rPr>
              <a:t>SGSS</a:t>
            </a:r>
            <a:r>
              <a:rPr lang="en-US" sz="2800" b="1" i="1" u="sng" dirty="0" smtClean="0">
                <a:solidFill>
                  <a:schemeClr val="accent3">
                    <a:lumMod val="75000"/>
                  </a:schemeClr>
                </a:solidFill>
                <a:effectLst>
                  <a:glow rad="63500">
                    <a:schemeClr val="accent3">
                      <a:satMod val="175000"/>
                      <a:alpha val="40000"/>
                    </a:schemeClr>
                  </a:glow>
                </a:effectLst>
              </a:rPr>
              <a:t>.....</a:t>
            </a:r>
            <a:endParaRPr lang="en-US" sz="2800" b="1" i="1" u="sng" dirty="0">
              <a:solidFill>
                <a:schemeClr val="accent3">
                  <a:lumMod val="75000"/>
                </a:schemeClr>
              </a:solidFill>
              <a:effectLst>
                <a:glow rad="635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441436" y="2032904"/>
            <a:ext cx="5265682" cy="4104063"/>
          </a:xfrm>
          <a:prstGeom prst="round2DiagRect">
            <a:avLst/>
          </a:prstGeom>
          <a:ln>
            <a:noFill/>
          </a:ln>
          <a:effectLst>
            <a:glow rad="63500">
              <a:schemeClr val="accent2">
                <a:satMod val="175000"/>
                <a:alpha val="40000"/>
              </a:schemeClr>
            </a:glow>
            <a:softEdge rad="31750"/>
          </a:effectLst>
        </p:spPr>
      </p:pic>
      <p:pic>
        <p:nvPicPr>
          <p:cNvPr id="3075" name="Picture 3"/>
          <p:cNvPicPr>
            <a:picLocks noChangeAspect="1" noChangeArrowheads="1"/>
          </p:cNvPicPr>
          <p:nvPr/>
        </p:nvPicPr>
        <p:blipFill>
          <a:blip r:embed="rId3"/>
          <a:srcRect/>
          <a:stretch>
            <a:fillRect/>
          </a:stretch>
        </p:blipFill>
        <p:spPr bwMode="auto">
          <a:xfrm>
            <a:off x="6547946" y="1040525"/>
            <a:ext cx="5055476" cy="4115962"/>
          </a:xfrm>
          <a:prstGeom prst="round2DiagRect">
            <a:avLst/>
          </a:prstGeom>
          <a:ln>
            <a:noFill/>
          </a:ln>
          <a:effectLst>
            <a:glow rad="63500">
              <a:schemeClr val="accent2">
                <a:satMod val="175000"/>
                <a:alpha val="40000"/>
              </a:schemeClr>
            </a:glow>
            <a:softEdge rad="3175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42845" y="2598683"/>
            <a:ext cx="7997058" cy="3817883"/>
          </a:xfrm>
        </p:spPr>
        <p:txBody>
          <a:bodyPr/>
          <a:lstStyle/>
          <a:p>
            <a:pPr lvl="1">
              <a:buNone/>
            </a:pPr>
            <a:r>
              <a:rPr lang="en-US" sz="2400" dirty="0" smtClean="0"/>
              <a:t>   “</a:t>
            </a:r>
            <a:r>
              <a:rPr lang="en-US" sz="2800" dirty="0" smtClean="0"/>
              <a:t>The </a:t>
            </a:r>
            <a:r>
              <a:rPr lang="en-US" sz="2800" b="1" dirty="0" smtClean="0"/>
              <a:t>mission of the Health Project</a:t>
            </a:r>
            <a:r>
              <a:rPr lang="en-US" sz="2800" dirty="0" smtClean="0"/>
              <a:t> is to seek out, evaluate, promote and distribute quality health promotion/disease prevention programs .”</a:t>
            </a:r>
          </a:p>
          <a:p>
            <a:pPr lvl="1">
              <a:buNone/>
            </a:pPr>
            <a:r>
              <a:rPr lang="en-US" sz="2800" b="1" dirty="0" smtClean="0"/>
              <a:t>    </a:t>
            </a:r>
            <a:r>
              <a:rPr lang="en-US" sz="2800" b="1" u="sng" dirty="0" smtClean="0"/>
              <a:t>With the objectives of :</a:t>
            </a:r>
          </a:p>
          <a:p>
            <a:pPr lvl="1">
              <a:buFont typeface="Wingdings" pitchFamily="2" charset="2"/>
              <a:buChar char="ü"/>
            </a:pPr>
            <a:r>
              <a:rPr lang="en-US" sz="2800" b="0" dirty="0" smtClean="0"/>
              <a:t>Providing appropriate quality care </a:t>
            </a:r>
          </a:p>
          <a:p>
            <a:pPr lvl="1">
              <a:buFont typeface="Wingdings" pitchFamily="2" charset="2"/>
              <a:buChar char="ü"/>
            </a:pPr>
            <a:r>
              <a:rPr lang="en-US" sz="2800" b="0" dirty="0" smtClean="0"/>
              <a:t>sharply reducing the rate of healthcare inflation by holding down unnecessary expenditures. </a:t>
            </a:r>
          </a:p>
          <a:p>
            <a:endParaRPr lang="en-US" sz="2400" b="0" dirty="0"/>
          </a:p>
        </p:txBody>
      </p:sp>
      <p:sp>
        <p:nvSpPr>
          <p:cNvPr id="3" name="Title 2"/>
          <p:cNvSpPr>
            <a:spLocks noGrp="1"/>
          </p:cNvSpPr>
          <p:nvPr>
            <p:ph type="title"/>
          </p:nvPr>
        </p:nvSpPr>
        <p:spPr>
          <a:xfrm>
            <a:off x="4204389" y="763258"/>
            <a:ext cx="7540921" cy="1570039"/>
          </a:xfrm>
          <a:effectLst/>
        </p:spPr>
        <p:txBody>
          <a:bodyPr>
            <a:normAutofit fontScale="90000"/>
          </a:bodyPr>
          <a:lstStyle/>
          <a:p>
            <a:r>
              <a:rPr sz="3600" u="sng" smtClean="0">
                <a:effectLst>
                  <a:glow rad="63500">
                    <a:schemeClr val="accent2">
                      <a:satMod val="175000"/>
                      <a:alpha val="40000"/>
                    </a:schemeClr>
                  </a:glow>
                </a:effectLst>
              </a:rPr>
              <a:t>HEALTH CARE PROJECT (2022-23) IN ASSOCIATION WITH ERICSON AND SMILE FOUNDATION</a:t>
            </a:r>
            <a:r>
              <a:rPr lang="en-US" dirty="0" smtClean="0">
                <a:effectLst>
                  <a:glow rad="63500">
                    <a:schemeClr val="accent2">
                      <a:satMod val="175000"/>
                      <a:alpha val="40000"/>
                    </a:schemeClr>
                  </a:glow>
                </a:effectLst>
              </a:rPr>
              <a:t>…..</a:t>
            </a:r>
            <a:endParaRPr lang="en-US" dirty="0">
              <a:effectLst>
                <a:glow rad="63500">
                  <a:schemeClr val="accent2">
                    <a:satMod val="175000"/>
                    <a:alpha val="40000"/>
                  </a:schemeClr>
                </a:glow>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646385" y="1134524"/>
            <a:ext cx="5297215" cy="4146924"/>
          </a:xfrm>
          <a:prstGeom prst="hexagon">
            <a:avLst/>
          </a:prstGeom>
          <a:ln>
            <a:noFill/>
          </a:ln>
          <a:effectLst>
            <a:glow rad="228600">
              <a:schemeClr val="accent2">
                <a:satMod val="175000"/>
                <a:alpha val="40000"/>
              </a:schemeClr>
            </a:glow>
            <a:outerShdw blurRad="76200" dir="13500000" sy="23000" kx="1200000" algn="br" rotWithShape="0">
              <a:prstClr val="black">
                <a:alpha val="20000"/>
              </a:prstClr>
            </a:outerShdw>
            <a:softEdge rad="12700"/>
          </a:effectLst>
        </p:spPr>
      </p:pic>
      <p:pic>
        <p:nvPicPr>
          <p:cNvPr id="4099" name="Picture 3"/>
          <p:cNvPicPr>
            <a:picLocks noChangeAspect="1" noChangeArrowheads="1"/>
          </p:cNvPicPr>
          <p:nvPr/>
        </p:nvPicPr>
        <p:blipFill>
          <a:blip r:embed="rId3"/>
          <a:srcRect/>
          <a:stretch>
            <a:fillRect/>
          </a:stretch>
        </p:blipFill>
        <p:spPr bwMode="auto">
          <a:xfrm>
            <a:off x="6306204" y="2586155"/>
            <a:ext cx="5360277" cy="3890844"/>
          </a:xfrm>
          <a:prstGeom prst="hexagon">
            <a:avLst/>
          </a:prstGeom>
          <a:ln>
            <a:noFill/>
          </a:ln>
          <a:effectLst>
            <a:glow rad="228600">
              <a:schemeClr val="accent2">
                <a:satMod val="175000"/>
                <a:alpha val="40000"/>
              </a:schemeClr>
            </a:glow>
            <a:outerShdw blurRad="76200" dir="13500000" sy="23000" kx="1200000" algn="br" rotWithShape="0">
              <a:prstClr val="black">
                <a:alpha val="20000"/>
              </a:prstClr>
            </a:outerShdw>
            <a:softEdge rad="127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F36812B-2065-4A2B-B59B-8957022687BC}"/>
              </a:ext>
            </a:extLst>
          </p:cNvPr>
          <p:cNvSpPr>
            <a:spLocks noGrp="1"/>
          </p:cNvSpPr>
          <p:nvPr>
            <p:ph type="body" sz="quarter" idx="11"/>
          </p:nvPr>
        </p:nvSpPr>
        <p:spPr>
          <a:xfrm>
            <a:off x="504497" y="1592318"/>
            <a:ext cx="8103475" cy="4918841"/>
          </a:xfrm>
        </p:spPr>
        <p:txBody>
          <a:bodyPr vert="horz" lIns="91440" tIns="45720" rIns="91440" bIns="45720" rtlCol="0" anchor="t">
            <a:normAutofit/>
          </a:bodyPr>
          <a:lstStyle/>
          <a:p>
            <a:pPr lvl="1">
              <a:buFont typeface="Wingdings" pitchFamily="2" charset="2"/>
              <a:buChar char="v"/>
            </a:pPr>
            <a:r>
              <a:rPr lang="en-US" altLang="en-US" sz="2400" b="1" dirty="0" smtClean="0">
                <a:solidFill>
                  <a:schemeClr val="tx1"/>
                </a:solidFill>
              </a:rPr>
              <a:t>Sai Gokula Seva Samsthe </a:t>
            </a:r>
            <a:r>
              <a:rPr lang="en-US" altLang="en-US" sz="2400" dirty="0" smtClean="0">
                <a:solidFill>
                  <a:schemeClr val="tx1"/>
                </a:solidFill>
              </a:rPr>
              <a:t>@, is a NGO. It was set up in the year 2004, by our beloved </a:t>
            </a:r>
            <a:r>
              <a:rPr lang="en-US" altLang="en-US" sz="2400" b="1" dirty="0" smtClean="0">
                <a:solidFill>
                  <a:schemeClr val="tx1"/>
                </a:solidFill>
              </a:rPr>
              <a:t>Chairman/Founder, </a:t>
            </a:r>
            <a:r>
              <a:rPr lang="en-US" altLang="en-US" sz="2400" b="1" dirty="0" err="1" smtClean="0">
                <a:solidFill>
                  <a:schemeClr val="tx1"/>
                </a:solidFill>
              </a:rPr>
              <a:t>Shri</a:t>
            </a:r>
            <a:r>
              <a:rPr lang="en-US" altLang="en-US" sz="2400" b="1" dirty="0" smtClean="0">
                <a:solidFill>
                  <a:schemeClr val="tx1"/>
                </a:solidFill>
              </a:rPr>
              <a:t>. A. M. Rajendra Prasad</a:t>
            </a:r>
            <a:r>
              <a:rPr lang="en-US" altLang="en-US" sz="2400" dirty="0" smtClean="0">
                <a:solidFill>
                  <a:schemeClr val="tx1"/>
                </a:solidFill>
              </a:rPr>
              <a:t>. It was his dream of rendering services to the society for the upliftment and betterment of the urban part of community.</a:t>
            </a:r>
          </a:p>
          <a:p>
            <a:pPr lvl="1">
              <a:buFont typeface="Wingdings" pitchFamily="2" charset="2"/>
              <a:buChar char="v"/>
            </a:pPr>
            <a:r>
              <a:rPr lang="en-US" altLang="en-US" sz="2400" dirty="0" smtClean="0">
                <a:solidFill>
                  <a:schemeClr val="tx1"/>
                </a:solidFill>
              </a:rPr>
              <a:t>To do any job, first we need to gain good knowledge and experience so that we can be the better and progress. So, our Chairman /Founder rendered his 20 years of service in Shathashrungha Ashram, Kengeri.</a:t>
            </a:r>
          </a:p>
          <a:p>
            <a:pPr lvl="1">
              <a:buFont typeface="Wingdings" pitchFamily="2" charset="2"/>
              <a:buChar char="v"/>
            </a:pPr>
            <a:r>
              <a:rPr lang="en-US" altLang="en-US" sz="2400" dirty="0" smtClean="0">
                <a:solidFill>
                  <a:schemeClr val="tx1"/>
                </a:solidFill>
              </a:rPr>
              <a:t>Everyday was a learning experience as the days were passing by. Years passed on and today here we stand as one of the best NGO who is serving the needy.</a:t>
            </a:r>
            <a:endParaRPr lang="en-US" altLang="en-US" sz="2400" dirty="0">
              <a:solidFill>
                <a:schemeClr val="tx1"/>
              </a:solidFill>
            </a:endParaRPr>
          </a:p>
        </p:txBody>
      </p:sp>
      <p:sp>
        <p:nvSpPr>
          <p:cNvPr id="5" name="Title 4">
            <a:extLst>
              <a:ext uri="{FF2B5EF4-FFF2-40B4-BE49-F238E27FC236}">
                <a16:creationId xmlns="" xmlns:a16="http://schemas.microsoft.com/office/drawing/2014/main" id="{E8C5EA60-12FC-4FB7-9CED-CDC28177F4B1}"/>
              </a:ext>
            </a:extLst>
          </p:cNvPr>
          <p:cNvSpPr>
            <a:spLocks noGrp="1"/>
          </p:cNvSpPr>
          <p:nvPr>
            <p:ph type="title"/>
          </p:nvPr>
        </p:nvSpPr>
        <p:spPr>
          <a:xfrm>
            <a:off x="1072055" y="756744"/>
            <a:ext cx="6056585" cy="835573"/>
          </a:xfrm>
        </p:spPr>
        <p:txBody>
          <a:bodyPr>
            <a:normAutofit/>
          </a:bodyPr>
          <a:lstStyle/>
          <a:p>
            <a:r>
              <a:rPr smtClean="0">
                <a:solidFill>
                  <a:schemeClr val="accent1"/>
                </a:solidFill>
              </a:rPr>
              <a:t>        </a:t>
            </a:r>
            <a:r>
              <a:rPr u="sng" smtClean="0">
                <a:solidFill>
                  <a:schemeClr val="accent1"/>
                </a:solidFill>
                <a:effectLst>
                  <a:glow rad="63500">
                    <a:schemeClr val="accent2">
                      <a:satMod val="175000"/>
                      <a:alpha val="40000"/>
                    </a:schemeClr>
                  </a:glow>
                  <a:reflection blurRad="6350" stA="50000" endA="300" endPos="50000" dist="29997" dir="5400000" sy="-100000" algn="bl" rotWithShape="0"/>
                </a:effectLst>
              </a:rPr>
              <a:t>ABOUT OUR SGSS</a:t>
            </a:r>
            <a:endParaRPr lang="en-US" u="sng" dirty="0">
              <a:solidFill>
                <a:schemeClr val="accent1"/>
              </a:solidFill>
              <a:effectLst>
                <a:glow rad="63500">
                  <a:schemeClr val="accent2">
                    <a:satMod val="175000"/>
                    <a:alpha val="40000"/>
                  </a:schemeClr>
                </a:glow>
                <a:reflection blurRad="6350" stA="50000" endA="300" endPos="50000" dist="29997" dir="5400000" sy="-100000" algn="bl" rotWithShape="0"/>
              </a:effectLst>
            </a:endParaRPr>
          </a:p>
        </p:txBody>
      </p:sp>
    </p:spTree>
    <p:extLst>
      <p:ext uri="{BB962C8B-B14F-4D97-AF65-F5344CB8AC3E}">
        <p14:creationId xmlns="" xmlns:p14="http://schemas.microsoft.com/office/powerpoint/2010/main" val="31740664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1998" y="1655380"/>
            <a:ext cx="7814441" cy="4603531"/>
          </a:xfrm>
        </p:spPr>
        <p:txBody>
          <a:bodyPr>
            <a:normAutofit fontScale="85000" lnSpcReduction="10000"/>
          </a:bodyPr>
          <a:lstStyle/>
          <a:p>
            <a:endParaRPr lang="en-US" dirty="0" smtClean="0">
              <a:solidFill>
                <a:schemeClr val="tx1"/>
              </a:solidFill>
            </a:endParaRPr>
          </a:p>
          <a:p>
            <a:pPr lvl="1">
              <a:buFont typeface="Wingdings" pitchFamily="2" charset="2"/>
              <a:buChar char="Ø"/>
            </a:pPr>
            <a:r>
              <a:rPr lang="en-US" sz="3000" b="1" u="sng" dirty="0" smtClean="0">
                <a:solidFill>
                  <a:srgbClr val="FF0000"/>
                </a:solidFill>
              </a:rPr>
              <a:t>INFORMATIONAL APPPROACHES</a:t>
            </a:r>
            <a:r>
              <a:rPr lang="en-US" sz="3000" b="1" dirty="0" smtClean="0">
                <a:solidFill>
                  <a:srgbClr val="FF0000"/>
                </a:solidFill>
              </a:rPr>
              <a:t> : </a:t>
            </a:r>
            <a:r>
              <a:rPr lang="en-US" sz="3000" b="0" dirty="0" smtClean="0">
                <a:solidFill>
                  <a:srgbClr val="FF0000"/>
                </a:solidFill>
              </a:rPr>
              <a:t> </a:t>
            </a:r>
            <a:r>
              <a:rPr lang="en-US" sz="3000" b="0" dirty="0" smtClean="0">
                <a:solidFill>
                  <a:schemeClr val="tx1"/>
                </a:solidFill>
              </a:rPr>
              <a:t>Directed at changing knowledge or attitudes about the benefit so find opportunities for healthy lifestyles </a:t>
            </a:r>
          </a:p>
          <a:p>
            <a:pPr lvl="1">
              <a:buFont typeface="Wingdings" pitchFamily="2" charset="2"/>
              <a:buChar char="Ø"/>
            </a:pPr>
            <a:r>
              <a:rPr lang="en-US" sz="3000" b="1" u="sng" dirty="0" smtClean="0">
                <a:solidFill>
                  <a:srgbClr val="FF0000"/>
                </a:solidFill>
              </a:rPr>
              <a:t>BEHAVIOUR OR SOCIAL APPROACHES </a:t>
            </a:r>
            <a:r>
              <a:rPr lang="en-US" sz="3000" b="1" dirty="0" smtClean="0">
                <a:solidFill>
                  <a:srgbClr val="FF0000"/>
                </a:solidFill>
              </a:rPr>
              <a:t>: </a:t>
            </a:r>
            <a:r>
              <a:rPr lang="en-US" sz="3000" b="0" dirty="0" smtClean="0">
                <a:solidFill>
                  <a:schemeClr val="tx1"/>
                </a:solidFill>
              </a:rPr>
              <a:t>Designed to teach employees the behavioral management skills necessary for successful adoption and maintenance of behavior change. </a:t>
            </a:r>
          </a:p>
          <a:p>
            <a:pPr lvl="1">
              <a:buFont typeface="Wingdings" pitchFamily="2" charset="2"/>
              <a:buChar char="Ø"/>
            </a:pPr>
            <a:r>
              <a:rPr lang="en-US" sz="3000" b="1" u="sng" dirty="0" smtClean="0">
                <a:solidFill>
                  <a:srgbClr val="FF0000"/>
                </a:solidFill>
              </a:rPr>
              <a:t>WORKPLACE HEALTH PROBLEMS</a:t>
            </a:r>
            <a:r>
              <a:rPr lang="en-US" sz="3000" b="1" dirty="0" smtClean="0">
                <a:solidFill>
                  <a:srgbClr val="FF0000"/>
                </a:solidFill>
              </a:rPr>
              <a:t> : </a:t>
            </a:r>
            <a:r>
              <a:rPr lang="en-US" sz="3000" b="0" dirty="0" smtClean="0">
                <a:solidFill>
                  <a:schemeClr val="tx1"/>
                </a:solidFill>
              </a:rPr>
              <a:t>They are not add – on benefits but basic investments in human capital, similar to training, mentoring, and other employee development programs. </a:t>
            </a:r>
            <a:endParaRPr lang="en-US" sz="3000" b="0" dirty="0">
              <a:solidFill>
                <a:schemeClr val="tx1"/>
              </a:solidFill>
            </a:endParaRPr>
          </a:p>
        </p:txBody>
      </p:sp>
      <p:sp>
        <p:nvSpPr>
          <p:cNvPr id="3" name="Title 2"/>
          <p:cNvSpPr>
            <a:spLocks noGrp="1"/>
          </p:cNvSpPr>
          <p:nvPr>
            <p:ph type="title"/>
          </p:nvPr>
        </p:nvSpPr>
        <p:spPr>
          <a:xfrm>
            <a:off x="1077310" y="794789"/>
            <a:ext cx="6476999" cy="986715"/>
          </a:xfrm>
        </p:spPr>
        <p:txBody>
          <a:bodyPr/>
          <a:lstStyle/>
          <a:p>
            <a:r>
              <a:rPr u="sng" smtClean="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rPr>
              <a:t>PROGRAMS AND SERVICES</a:t>
            </a:r>
            <a:r>
              <a:rPr lang="en-US" u="sng" dirty="0" smtClean="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rPr>
              <a:t>….</a:t>
            </a:r>
            <a:endParaRPr lang="en-US" u="sng" dirty="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6148552" y="2032193"/>
            <a:ext cx="5732245" cy="4179421"/>
          </a:xfrm>
          <a:prstGeom prst="flowChartDocument">
            <a:avLst/>
          </a:prstGeom>
          <a:ln>
            <a:noFill/>
          </a:ln>
          <a:effectLst>
            <a:glow rad="139700">
              <a:schemeClr val="accent3">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a:scene3d>
            <a:camera prst="perspectiveLeft"/>
            <a:lightRig rig="threePt" dir="t"/>
          </a:scene3d>
          <a:sp3d>
            <a:bevelT/>
          </a:sp3d>
        </p:spPr>
      </p:pic>
      <p:pic>
        <p:nvPicPr>
          <p:cNvPr id="5124" name="Picture 4"/>
          <p:cNvPicPr>
            <a:picLocks noChangeAspect="1" noChangeArrowheads="1"/>
          </p:cNvPicPr>
          <p:nvPr/>
        </p:nvPicPr>
        <p:blipFill>
          <a:blip r:embed="rId3"/>
          <a:srcRect/>
          <a:stretch>
            <a:fillRect/>
          </a:stretch>
        </p:blipFill>
        <p:spPr bwMode="auto">
          <a:xfrm>
            <a:off x="488731" y="1104612"/>
            <a:ext cx="5312980" cy="4077107"/>
          </a:xfrm>
          <a:prstGeom prst="flowChartDocument">
            <a:avLst/>
          </a:prstGeom>
          <a:ln>
            <a:noFill/>
          </a:ln>
          <a:effectLst>
            <a:glow rad="139700">
              <a:schemeClr val="accent3">
                <a:satMod val="175000"/>
                <a:alpha val="40000"/>
              </a:schemeClr>
            </a:glow>
            <a:outerShdw blurRad="292100" dist="139700" dir="2700000" algn="tl" rotWithShape="0">
              <a:srgbClr val="333333">
                <a:alpha val="65000"/>
              </a:srgbClr>
            </a:outerShdw>
            <a:reflection blurRad="6350" stA="52000" endA="300" endPos="35000" dir="5400000" sy="-100000" algn="bl" rotWithShape="0"/>
          </a:effectLst>
          <a:scene3d>
            <a:camera prst="perspectiveLeft"/>
            <a:lightRig rig="threePt" dir="t"/>
          </a:scene3d>
          <a:sp3d>
            <a:bevelT/>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720662" y="1904999"/>
            <a:ext cx="7956081" cy="4385441"/>
          </a:xfrm>
        </p:spPr>
        <p:txBody>
          <a:bodyPr>
            <a:noAutofit/>
          </a:bodyPr>
          <a:lstStyle/>
          <a:p>
            <a:pPr lvl="1">
              <a:buFont typeface="Wingdings" pitchFamily="2" charset="2"/>
              <a:buChar char="v"/>
            </a:pPr>
            <a:r>
              <a:rPr lang="en-US" sz="2800" b="0" dirty="0" smtClean="0"/>
              <a:t>Young people are in a vulnerable state in the labour market. Many of them </a:t>
            </a:r>
            <a:r>
              <a:rPr lang="en-US" sz="2800" b="0" u="sng" dirty="0" smtClean="0"/>
              <a:t>lack the skills, work experience, job-search abilities and financial resources to find employment</a:t>
            </a:r>
            <a:r>
              <a:rPr lang="en-US" sz="2800" b="0" dirty="0" smtClean="0"/>
              <a:t>. Youth make up 25 per cent of the global working-age population, yet they account for 40 per cent of total unemployment.</a:t>
            </a:r>
          </a:p>
          <a:p>
            <a:pPr lvl="1">
              <a:buFont typeface="Wingdings" pitchFamily="2" charset="2"/>
              <a:buChar char="v"/>
            </a:pPr>
            <a:r>
              <a:rPr lang="en-US" sz="2800" b="1" dirty="0" smtClean="0"/>
              <a:t>SGSS</a:t>
            </a:r>
            <a:r>
              <a:rPr lang="en-US" sz="2800" dirty="0" smtClean="0"/>
              <a:t> </a:t>
            </a:r>
            <a:r>
              <a:rPr lang="en-US" sz="2800" b="0" dirty="0" smtClean="0"/>
              <a:t>made a </a:t>
            </a:r>
            <a:r>
              <a:rPr lang="en-US" sz="2800" b="1" dirty="0" smtClean="0"/>
              <a:t>motto</a:t>
            </a:r>
            <a:r>
              <a:rPr lang="en-US" sz="2800" b="0" dirty="0" smtClean="0"/>
              <a:t> to  enhance  the skill development in youth , through this </a:t>
            </a:r>
            <a:r>
              <a:rPr lang="en-US" sz="2800" b="1" dirty="0" smtClean="0"/>
              <a:t>“QUEST ALLIGANCE COURSE”.</a:t>
            </a:r>
            <a:endParaRPr lang="en-US" sz="2800" b="1" dirty="0"/>
          </a:p>
        </p:txBody>
      </p:sp>
      <p:sp>
        <p:nvSpPr>
          <p:cNvPr id="3" name="Title 2"/>
          <p:cNvSpPr>
            <a:spLocks noGrp="1"/>
          </p:cNvSpPr>
          <p:nvPr>
            <p:ph type="title"/>
          </p:nvPr>
        </p:nvSpPr>
        <p:spPr>
          <a:xfrm>
            <a:off x="3767960" y="914400"/>
            <a:ext cx="8082204" cy="959067"/>
          </a:xfrm>
          <a:effectLst>
            <a:glow rad="101600">
              <a:schemeClr val="accent3">
                <a:satMod val="175000"/>
                <a:alpha val="40000"/>
              </a:schemeClr>
            </a:glow>
          </a:effectLst>
        </p:spPr>
        <p:txBody>
          <a:bodyPr>
            <a:noAutofit/>
          </a:bodyPr>
          <a:lstStyle/>
          <a:p>
            <a:r>
              <a:rPr u="sng" smtClean="0">
                <a:effectLst>
                  <a:glow rad="63500">
                    <a:schemeClr val="accent2">
                      <a:satMod val="175000"/>
                      <a:alpha val="40000"/>
                    </a:schemeClr>
                  </a:glow>
                  <a:reflection blurRad="6350" stA="50000" endA="300" endPos="50000" dist="29997" dir="5400000" sy="-100000" algn="bl" rotWithShape="0"/>
                </a:effectLst>
              </a:rPr>
              <a:t>SGSS </a:t>
            </a:r>
            <a:r>
              <a:rPr u="sng" smtClean="0">
                <a:effectLst>
                  <a:glow rad="63500">
                    <a:schemeClr val="accent2">
                      <a:satMod val="175000"/>
                      <a:alpha val="40000"/>
                    </a:schemeClr>
                  </a:glow>
                  <a:reflection blurRad="6350" stA="50000" endA="300" endPos="50000" dist="29997" dir="5400000" sy="-100000" algn="bl" rotWithShape="0"/>
                </a:effectLst>
              </a:rPr>
              <a:t>ON QUEST ALLIGANCE COURSE </a:t>
            </a:r>
            <a:endParaRPr lang="en-US" u="sng" dirty="0">
              <a:effectLst>
                <a:glow rad="63500">
                  <a:schemeClr val="accent2">
                    <a:satMod val="175000"/>
                    <a:alpha val="40000"/>
                  </a:schemeClr>
                </a:glow>
                <a:reflection blurRad="6350" stA="50000" endA="300" endPos="50000" dist="29997"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20262" y="1040524"/>
            <a:ext cx="5759669" cy="3528519"/>
          </a:xfrm>
          <a:prstGeom prst="foldedCorner">
            <a:avLst/>
          </a:prstGeom>
          <a:ln>
            <a:noFill/>
          </a:ln>
          <a:effectLst>
            <a:glow rad="63500">
              <a:schemeClr val="accent3">
                <a:satMod val="175000"/>
                <a:alpha val="40000"/>
              </a:schemeClr>
            </a:glow>
            <a:outerShdw blurRad="292100" dist="139700" dir="2700000" algn="tl" rotWithShape="0">
              <a:srgbClr val="333333">
                <a:alpha val="65000"/>
              </a:srgbClr>
            </a:outerShdw>
            <a:softEdge rad="31750"/>
          </a:effectLst>
        </p:spPr>
      </p:pic>
      <p:pic>
        <p:nvPicPr>
          <p:cNvPr id="1027" name="Picture 3"/>
          <p:cNvPicPr>
            <a:picLocks noChangeAspect="1" noChangeArrowheads="1"/>
          </p:cNvPicPr>
          <p:nvPr/>
        </p:nvPicPr>
        <p:blipFill>
          <a:blip r:embed="rId3"/>
          <a:srcRect/>
          <a:stretch>
            <a:fillRect/>
          </a:stretch>
        </p:blipFill>
        <p:spPr bwMode="auto">
          <a:xfrm>
            <a:off x="6495394" y="2652887"/>
            <a:ext cx="5414468" cy="3874037"/>
          </a:xfrm>
          <a:prstGeom prst="foldedCorner">
            <a:avLst/>
          </a:prstGeom>
          <a:ln>
            <a:noFill/>
          </a:ln>
          <a:effectLst>
            <a:glow rad="63500">
              <a:schemeClr val="accent3">
                <a:satMod val="175000"/>
                <a:alpha val="40000"/>
              </a:schemeClr>
            </a:glow>
            <a:outerShdw blurRad="292100" dist="139700" dir="2700000" algn="tl" rotWithShape="0">
              <a:srgbClr val="333333">
                <a:alpha val="65000"/>
              </a:srgbClr>
            </a:outerShdw>
            <a:softEdge rad="3175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86909"/>
            <a:ext cx="10972800" cy="4871545"/>
          </a:xfrm>
        </p:spPr>
        <p:txBody>
          <a:bodyPr>
            <a:normAutofit/>
          </a:bodyPr>
          <a:lstStyle/>
          <a:p>
            <a:pPr>
              <a:buFont typeface="Wingdings" pitchFamily="2" charset="2"/>
              <a:buChar char="ü"/>
            </a:pPr>
            <a:r>
              <a:rPr lang="en-US" sz="2400" dirty="0" smtClean="0"/>
              <a:t>This is the </a:t>
            </a:r>
            <a:r>
              <a:rPr lang="en-US" sz="2400" b="1" dirty="0" smtClean="0"/>
              <a:t>Youth Employability Program </a:t>
            </a:r>
            <a:r>
              <a:rPr lang="en-US" sz="2400" dirty="0" smtClean="0"/>
              <a:t>Course. It is a Completely Online learning Course we are providing free Youth Employability program. The Course is </a:t>
            </a:r>
            <a:r>
              <a:rPr lang="en-US" sz="2400" b="1" dirty="0" smtClean="0"/>
              <a:t>3 month Duration </a:t>
            </a:r>
            <a:r>
              <a:rPr lang="en-US" sz="2400" dirty="0" smtClean="0"/>
              <a:t>after the completion of the training</a:t>
            </a:r>
            <a:r>
              <a:rPr lang="en-US" sz="2400" b="1" dirty="0" smtClean="0"/>
              <a:t> 100% placement </a:t>
            </a:r>
            <a:r>
              <a:rPr lang="en-US" sz="2400" dirty="0" smtClean="0"/>
              <a:t>will be given and with the course completion certificate. It is a online learning And the First students are registered in a “</a:t>
            </a:r>
            <a:r>
              <a:rPr lang="en-US" sz="2400" b="1" dirty="0" smtClean="0"/>
              <a:t>QUEST APP” </a:t>
            </a:r>
            <a:r>
              <a:rPr lang="en-US" sz="2400" dirty="0" smtClean="0"/>
              <a:t>in that all the lessons are available. </a:t>
            </a:r>
          </a:p>
          <a:p>
            <a:pPr>
              <a:buFont typeface="Wingdings" pitchFamily="2" charset="2"/>
              <a:buChar char="ü"/>
            </a:pPr>
            <a:r>
              <a:rPr lang="en-US" sz="2400" dirty="0" smtClean="0"/>
              <a:t>The Quest App totally</a:t>
            </a:r>
            <a:r>
              <a:rPr lang="en-US" sz="2400" b="1" dirty="0" smtClean="0"/>
              <a:t> 13 subjects </a:t>
            </a:r>
            <a:r>
              <a:rPr lang="en-US" sz="2400" dirty="0" smtClean="0"/>
              <a:t>are there so we have to choose 5 to 6 toolkits in that </a:t>
            </a:r>
            <a:r>
              <a:rPr lang="en-US" sz="2400" dirty="0" err="1" smtClean="0"/>
              <a:t>i,e</a:t>
            </a:r>
            <a:r>
              <a:rPr lang="en-US" sz="2400" dirty="0" smtClean="0"/>
              <a:t> Communication Skills (BasicEnglish,Advanced English), Digital Skills, Life Skills, Career Skills and Job Readiness. The Students are Learning These subjects in the QUEST APP. It is very useful for a New learners and students. They are learning so many new things in this course. </a:t>
            </a:r>
            <a:endParaRPr lang="en-US" sz="2400" dirty="0"/>
          </a:p>
        </p:txBody>
      </p:sp>
      <p:sp>
        <p:nvSpPr>
          <p:cNvPr id="5" name="TextBox 4"/>
          <p:cNvSpPr txBox="1"/>
          <p:nvPr/>
        </p:nvSpPr>
        <p:spPr>
          <a:xfrm>
            <a:off x="977462" y="914400"/>
            <a:ext cx="10026869" cy="646331"/>
          </a:xfrm>
          <a:prstGeom prst="rect">
            <a:avLst/>
          </a:prstGeom>
          <a:noFill/>
        </p:spPr>
        <p:txBody>
          <a:bodyPr wrap="square" rtlCol="0">
            <a:spAutoFit/>
          </a:bodyPr>
          <a:lstStyle/>
          <a:p>
            <a:r>
              <a:rPr lang="en-US" sz="3600" b="1" u="sng" dirty="0" smtClean="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latin typeface="+mn-lt"/>
              </a:rPr>
              <a:t>OUR APPROACH TOWARDS THE COUSRSE….</a:t>
            </a:r>
            <a:endParaRPr lang="en-US" sz="3600" b="1" u="sng" dirty="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99544" y="1068114"/>
            <a:ext cx="5470635" cy="4102976"/>
          </a:xfrm>
          <a:prstGeom prst="rightBracket">
            <a:avLst/>
          </a:prstGeom>
          <a:ln>
            <a:noFill/>
          </a:ln>
          <a:effectLst>
            <a:glow rad="63500">
              <a:schemeClr val="accent3">
                <a:satMod val="175000"/>
                <a:alpha val="40000"/>
              </a:schemeClr>
            </a:glow>
            <a:outerShdw blurRad="292100" dist="139700" dir="2700000" algn="tl" rotWithShape="0">
              <a:srgbClr val="333333">
                <a:alpha val="65000"/>
              </a:srgbClr>
            </a:outerShdw>
            <a:softEdge rad="31750"/>
          </a:effectLst>
        </p:spPr>
      </p:pic>
      <p:pic>
        <p:nvPicPr>
          <p:cNvPr id="2051" name="Picture 3"/>
          <p:cNvPicPr>
            <a:picLocks noChangeAspect="1" noChangeArrowheads="1"/>
          </p:cNvPicPr>
          <p:nvPr/>
        </p:nvPicPr>
        <p:blipFill>
          <a:blip r:embed="rId3"/>
          <a:srcRect/>
          <a:stretch>
            <a:fillRect/>
          </a:stretch>
        </p:blipFill>
        <p:spPr bwMode="auto">
          <a:xfrm>
            <a:off x="6243144" y="2410777"/>
            <a:ext cx="5628289" cy="4077718"/>
          </a:xfrm>
          <a:prstGeom prst="rightBracket">
            <a:avLst/>
          </a:prstGeom>
          <a:ln>
            <a:noFill/>
          </a:ln>
          <a:effectLst>
            <a:glow rad="63500">
              <a:schemeClr val="accent3">
                <a:satMod val="175000"/>
                <a:alpha val="40000"/>
              </a:schemeClr>
            </a:glow>
            <a:outerShdw blurRad="292100" dist="139700" dir="2700000" algn="tl" rotWithShape="0">
              <a:srgbClr val="333333">
                <a:alpha val="65000"/>
              </a:srgbClr>
            </a:outerShdw>
            <a:softEdge rad="31750"/>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909849" y="2204544"/>
            <a:ext cx="7593474" cy="4196255"/>
          </a:xfrm>
        </p:spPr>
        <p:txBody>
          <a:bodyPr>
            <a:normAutofit fontScale="92500" lnSpcReduction="20000"/>
          </a:bodyPr>
          <a:lstStyle/>
          <a:p>
            <a:pPr lvl="1">
              <a:buFont typeface="Wingdings" pitchFamily="2" charset="2"/>
              <a:buChar char="v"/>
            </a:pPr>
            <a:r>
              <a:rPr lang="en-US" sz="2800" b="0" dirty="0" smtClean="0"/>
              <a:t>Greetings to </a:t>
            </a:r>
            <a:r>
              <a:rPr lang="en-US" sz="2800" b="1" dirty="0" smtClean="0"/>
              <a:t>“XENCIO” </a:t>
            </a:r>
            <a:r>
              <a:rPr lang="en-US" sz="2800" b="0" dirty="0" smtClean="0"/>
              <a:t>company for their commendable  efforts in contributing laptops and desktops  to promote  education.</a:t>
            </a:r>
          </a:p>
          <a:p>
            <a:pPr lvl="1">
              <a:buFont typeface="Wingdings" pitchFamily="2" charset="2"/>
              <a:buChar char="v"/>
            </a:pPr>
            <a:r>
              <a:rPr lang="en-US" sz="2800" b="0" dirty="0" smtClean="0"/>
              <a:t>Your commitment to providing valuable services is truly appreciated.</a:t>
            </a:r>
          </a:p>
          <a:p>
            <a:pPr lvl="1"/>
            <a:endParaRPr lang="en-US" sz="2800" b="0" dirty="0" smtClean="0"/>
          </a:p>
          <a:p>
            <a:pPr lvl="1">
              <a:buNone/>
            </a:pPr>
            <a:r>
              <a:rPr lang="en-US" sz="2800" dirty="0" smtClean="0"/>
              <a:t>   </a:t>
            </a:r>
            <a:r>
              <a:rPr lang="en-US" sz="2800" b="0" dirty="0" smtClean="0"/>
              <a:t>         KEEP MAKING A POSITIVE IMPACT!</a:t>
            </a:r>
          </a:p>
          <a:p>
            <a:endParaRPr lang="en-US" sz="2800" b="0" dirty="0" smtClean="0"/>
          </a:p>
          <a:p>
            <a:r>
              <a:rPr lang="en-US" sz="2800" b="0" dirty="0" smtClean="0"/>
              <a:t>                                             </a:t>
            </a:r>
            <a:r>
              <a:rPr lang="en-US" sz="2400" dirty="0" smtClean="0"/>
              <a:t>WITH REGARDS,</a:t>
            </a:r>
          </a:p>
          <a:p>
            <a:r>
              <a:rPr lang="en-US" sz="2400" dirty="0" smtClean="0"/>
              <a:t>                                  - SAI GOKULA SEVA SAMASTHE (R). </a:t>
            </a:r>
          </a:p>
          <a:p>
            <a:endParaRPr lang="en-US" sz="2800" b="0" dirty="0" smtClean="0"/>
          </a:p>
        </p:txBody>
      </p:sp>
      <p:sp>
        <p:nvSpPr>
          <p:cNvPr id="4" name="Title 3"/>
          <p:cNvSpPr>
            <a:spLocks noGrp="1"/>
          </p:cNvSpPr>
          <p:nvPr>
            <p:ph type="title"/>
          </p:nvPr>
        </p:nvSpPr>
        <p:spPr>
          <a:xfrm>
            <a:off x="3846787" y="715961"/>
            <a:ext cx="7829956" cy="1189037"/>
          </a:xfrm>
        </p:spPr>
        <p:txBody>
          <a:bodyPr>
            <a:normAutofit fontScale="90000"/>
          </a:bodyPr>
          <a:lstStyle/>
          <a:p>
            <a:r>
              <a:rPr u="sng" smtClean="0">
                <a:effectLst>
                  <a:glow rad="63500">
                    <a:schemeClr val="accent2">
                      <a:satMod val="175000"/>
                      <a:alpha val="40000"/>
                    </a:schemeClr>
                  </a:glow>
                  <a:reflection blurRad="6350" stA="50000" endA="300" endPos="50000" dist="29997" dir="5400000" sy="-100000" algn="bl" rotWithShape="0"/>
                </a:effectLst>
              </a:rPr>
              <a:t>LETTER OF INTENT TO DONATE BY XENCIO</a:t>
            </a:r>
            <a:r>
              <a:rPr lang="en-US" dirty="0" smtClean="0">
                <a:effectLst>
                  <a:glow rad="63500">
                    <a:schemeClr val="accent2">
                      <a:satMod val="175000"/>
                      <a:alpha val="40000"/>
                    </a:schemeClr>
                  </a:glow>
                  <a:reflection blurRad="6350" stA="50000" endA="300" endPos="50000" dist="29997" dir="5400000" sy="-100000" algn="bl" rotWithShape="0"/>
                </a:effectLst>
              </a:rPr>
              <a:t>…..</a:t>
            </a:r>
            <a:endParaRPr lang="en-US" dirty="0">
              <a:effectLst>
                <a:glow rad="63500">
                  <a:schemeClr val="accent2">
                    <a:satMod val="175000"/>
                    <a:alpha val="40000"/>
                  </a:schemeClr>
                </a:glow>
                <a:reflection blurRad="6350" stA="50000" endA="300" endPos="50000" dist="29997"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466193" y="1196359"/>
            <a:ext cx="3503722" cy="4683193"/>
          </a:xfrm>
          <a:prstGeom prst="rect">
            <a:avLst/>
          </a:prstGeom>
          <a:ln w="228600" cap="sq" cmpd="thickThin">
            <a:solidFill>
              <a:srgbClr val="000000"/>
            </a:solidFill>
            <a:prstDash val="solid"/>
            <a:miter lim="800000"/>
          </a:ln>
          <a:effectLst>
            <a:glow rad="63500">
              <a:schemeClr val="accent2">
                <a:satMod val="175000"/>
                <a:alpha val="40000"/>
              </a:schemeClr>
            </a:glow>
            <a:innerShdw blurRad="76200">
              <a:srgbClr val="000000"/>
            </a:innerShdw>
          </a:effectLst>
        </p:spPr>
      </p:pic>
      <p:pic>
        <p:nvPicPr>
          <p:cNvPr id="4099" name="Picture 3"/>
          <p:cNvPicPr>
            <a:picLocks noChangeAspect="1" noChangeArrowheads="1"/>
          </p:cNvPicPr>
          <p:nvPr/>
        </p:nvPicPr>
        <p:blipFill>
          <a:blip r:embed="rId3"/>
          <a:srcRect/>
          <a:stretch>
            <a:fillRect/>
          </a:stretch>
        </p:blipFill>
        <p:spPr bwMode="auto">
          <a:xfrm>
            <a:off x="7132584" y="1224798"/>
            <a:ext cx="3225362" cy="4655740"/>
          </a:xfrm>
          <a:prstGeom prst="rect">
            <a:avLst/>
          </a:prstGeom>
          <a:ln w="228600" cap="sq" cmpd="thickThin">
            <a:solidFill>
              <a:srgbClr val="000000"/>
            </a:solidFill>
            <a:prstDash val="solid"/>
            <a:miter lim="800000"/>
          </a:ln>
          <a:effectLst>
            <a:glow rad="63500">
              <a:schemeClr val="accent2">
                <a:satMod val="175000"/>
                <a:alpha val="40000"/>
              </a:schemeClr>
            </a:glow>
            <a:innerShdw blurRad="76200">
              <a:srgbClr val="000000"/>
            </a:inn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94138" y="1044833"/>
            <a:ext cx="5573604" cy="4189318"/>
          </a:xfrm>
          <a:prstGeom prst="rect">
            <a:avLst/>
          </a:prstGeom>
          <a:ln w="88900" cap="sq" cmpd="thickThin">
            <a:solidFill>
              <a:srgbClr val="000000"/>
            </a:solidFill>
            <a:prstDash val="solid"/>
            <a:miter lim="800000"/>
          </a:ln>
          <a:effectLst>
            <a:glow rad="63500">
              <a:schemeClr val="accent3">
                <a:satMod val="175000"/>
                <a:alpha val="40000"/>
              </a:schemeClr>
            </a:glow>
          </a:effectLst>
        </p:spPr>
      </p:pic>
      <p:pic>
        <p:nvPicPr>
          <p:cNvPr id="5123" name="Picture 3"/>
          <p:cNvPicPr>
            <a:picLocks noChangeAspect="1" noChangeArrowheads="1"/>
          </p:cNvPicPr>
          <p:nvPr/>
        </p:nvPicPr>
        <p:blipFill>
          <a:blip r:embed="rId3"/>
          <a:srcRect/>
          <a:stretch>
            <a:fillRect/>
          </a:stretch>
        </p:blipFill>
        <p:spPr bwMode="auto">
          <a:xfrm>
            <a:off x="6700344" y="2096814"/>
            <a:ext cx="5239407" cy="4457206"/>
          </a:xfrm>
          <a:prstGeom prst="rect">
            <a:avLst/>
          </a:prstGeom>
          <a:ln w="88900" cap="sq" cmpd="thickThin">
            <a:solidFill>
              <a:srgbClr val="000000"/>
            </a:solidFill>
            <a:prstDash val="solid"/>
            <a:miter lim="800000"/>
          </a:ln>
          <a:effectLst>
            <a:glow rad="63500">
              <a:schemeClr val="accent3">
                <a:satMod val="175000"/>
                <a:alpha val="40000"/>
              </a:schemeClr>
            </a:glo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941380" y="1797269"/>
            <a:ext cx="7609240" cy="4619297"/>
          </a:xfrm>
        </p:spPr>
        <p:txBody>
          <a:bodyPr/>
          <a:lstStyle/>
          <a:p>
            <a:pPr lvl="1">
              <a:buNone/>
            </a:pPr>
            <a:r>
              <a:rPr lang="en-US" sz="2400" b="0" dirty="0" smtClean="0"/>
              <a:t>               The </a:t>
            </a:r>
            <a:r>
              <a:rPr lang="en-US" sz="2400" b="1" dirty="0" smtClean="0"/>
              <a:t>“National Digital Literacy Mission” (NDLM) </a:t>
            </a:r>
            <a:r>
              <a:rPr lang="en-US" sz="2400" b="0" dirty="0" smtClean="0"/>
              <a:t>aimed to make at least one person in every household digitally literate. NDLM centers were established to provide training in basic computer skills. Programs included courses on using computers, the internet, and digital devices to enhance digital literacy among citizens.</a:t>
            </a:r>
          </a:p>
          <a:p>
            <a:pPr lvl="1">
              <a:buFont typeface="Wingdings" pitchFamily="2" charset="2"/>
              <a:buChar char="v"/>
            </a:pPr>
            <a:r>
              <a:rPr lang="en-US" sz="2400" b="0" dirty="0" smtClean="0"/>
              <a:t>We were very happy to be a part of this change that was bought in by us with the </a:t>
            </a:r>
            <a:r>
              <a:rPr lang="en-US" sz="2400" b="1" dirty="0" smtClean="0"/>
              <a:t>NASSCOM FOUNDATION</a:t>
            </a:r>
            <a:r>
              <a:rPr lang="en-US" sz="2400" b="0" dirty="0" smtClean="0"/>
              <a:t>. We were the core partners. Very proud to also mention that we have trained around 6000+ beneficiaries so far under this scheme.</a:t>
            </a:r>
            <a:endParaRPr lang="en-US" sz="2400" b="0" dirty="0"/>
          </a:p>
        </p:txBody>
      </p:sp>
      <p:sp>
        <p:nvSpPr>
          <p:cNvPr id="3" name="Title 2"/>
          <p:cNvSpPr>
            <a:spLocks noGrp="1"/>
          </p:cNvSpPr>
          <p:nvPr>
            <p:ph type="title"/>
          </p:nvPr>
        </p:nvSpPr>
        <p:spPr>
          <a:xfrm>
            <a:off x="4130566" y="715961"/>
            <a:ext cx="7798425" cy="1189037"/>
          </a:xfrm>
        </p:spPr>
        <p:txBody>
          <a:bodyPr>
            <a:normAutofit fontScale="90000"/>
          </a:bodyPr>
          <a:lstStyle/>
          <a:p>
            <a:r>
              <a:rPr u="sng" smtClean="0">
                <a:effectLst>
                  <a:glow rad="63500">
                    <a:schemeClr val="accent2">
                      <a:satMod val="175000"/>
                      <a:alpha val="40000"/>
                    </a:schemeClr>
                  </a:glow>
                  <a:reflection blurRad="6350" stA="50000" endA="300" endPos="50000" dist="29997" dir="5400000" sy="-100000" algn="bl" rotWithShape="0"/>
                </a:effectLst>
              </a:rPr>
              <a:t>OUR NDLM CENTRES AND PROGRAMS:</a:t>
            </a:r>
            <a:endParaRPr lang="en-US" u="sng" dirty="0">
              <a:effectLst>
                <a:glow rad="63500">
                  <a:schemeClr val="accent2">
                    <a:satMod val="175000"/>
                    <a:alpha val="40000"/>
                  </a:schemeClr>
                </a:glow>
                <a:reflection blurRad="6350" stA="50000" endA="300" endPos="50000" dist="29997" dir="5400000" sy="-100000" algn="bl" rotWithShape="0"/>
              </a:effectLst>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4"/>
          <p:cNvSpPr>
            <a:spLocks noGrp="1"/>
          </p:cNvSpPr>
          <p:nvPr>
            <p:ph type="body" sz="quarter" idx="11"/>
          </p:nvPr>
        </p:nvSpPr>
        <p:spPr>
          <a:xfrm>
            <a:off x="662152" y="2251841"/>
            <a:ext cx="5087007" cy="233592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solidFill>
              <a:schemeClr val="accent6">
                <a:lumMod val="60000"/>
                <a:lumOff val="40000"/>
              </a:schemeClr>
            </a:solidFill>
            <a:prstDash val="lgDashDotDot"/>
          </a:ln>
          <a:effectLst>
            <a:glow rad="228600">
              <a:schemeClr val="accent1">
                <a:satMod val="175000"/>
                <a:alpha val="40000"/>
              </a:schemeClr>
            </a:glow>
            <a:reflection blurRad="6350" stA="50000" endA="275" endPos="40000" dist="101600" dir="5400000" sy="-100000" algn="bl" rotWithShape="0"/>
          </a:effectLst>
          <a:scene3d>
            <a:camera prst="orthographicFront"/>
            <a:lightRig rig="threePt" dir="t"/>
          </a:scene3d>
          <a:sp3d>
            <a:bevelT w="114300" prst="artDeco"/>
          </a:sp3d>
        </p:spPr>
        <p:txBody>
          <a:bodyPr/>
          <a:lstStyle/>
          <a:p>
            <a:r>
              <a:rPr lang="en-US" sz="4000" dirty="0" smtClean="0">
                <a:solidFill>
                  <a:schemeClr val="bg1"/>
                </a:solidFill>
              </a:rPr>
              <a:t>SHRI,</a:t>
            </a:r>
          </a:p>
          <a:p>
            <a:r>
              <a:rPr lang="en-US" sz="4000" dirty="0" smtClean="0">
                <a:solidFill>
                  <a:schemeClr val="bg1"/>
                </a:solidFill>
              </a:rPr>
              <a:t>A.M. RAJENDRA </a:t>
            </a:r>
          </a:p>
          <a:p>
            <a:r>
              <a:rPr lang="en-US" sz="4000" dirty="0" smtClean="0">
                <a:solidFill>
                  <a:schemeClr val="bg1"/>
                </a:solidFill>
              </a:rPr>
              <a:t>                      PRASAD</a:t>
            </a:r>
          </a:p>
          <a:p>
            <a:endParaRPr lang="en-US" dirty="0">
              <a:solidFill>
                <a:schemeClr val="bg1"/>
              </a:solidFill>
            </a:endParaRPr>
          </a:p>
        </p:txBody>
      </p:sp>
      <p:sp>
        <p:nvSpPr>
          <p:cNvPr id="6" name="Title 5">
            <a:extLst>
              <a:ext uri="{FF2B5EF4-FFF2-40B4-BE49-F238E27FC236}">
                <a16:creationId xmlns="" xmlns:a16="http://schemas.microsoft.com/office/drawing/2014/main" id="{ECE50E06-E63E-4F56-A2A4-9E76FE39B5A4}"/>
              </a:ext>
            </a:extLst>
          </p:cNvPr>
          <p:cNvSpPr>
            <a:spLocks noGrp="1"/>
          </p:cNvSpPr>
          <p:nvPr>
            <p:ph type="title"/>
          </p:nvPr>
        </p:nvSpPr>
        <p:spPr>
          <a:xfrm>
            <a:off x="472967" y="756744"/>
            <a:ext cx="8718330" cy="977462"/>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scene3d>
              <a:camera prst="orthographicFront"/>
              <a:lightRig rig="soft" dir="t"/>
            </a:scene3d>
            <a:sp3d prstMaterial="softEdge">
              <a:bevelT w="25400" h="25400"/>
            </a:sp3d>
          </a:bodyPr>
          <a:lstStyle/>
          <a:p>
            <a:r>
              <a:rPr sz="3200" u="sng" smtClean="0">
                <a:solidFill>
                  <a:schemeClr val="bg1"/>
                </a:solidFill>
              </a:rPr>
              <a:t> </a:t>
            </a:r>
            <a:r>
              <a:rPr sz="4400" u="sng" smtClean="0">
                <a:solidFill>
                  <a:schemeClr val="tx1"/>
                </a:solidFill>
              </a:rPr>
              <a:t>CHAIRMAN AND FOUNDER   </a:t>
            </a:r>
            <a:endParaRPr lang="en-US" sz="4400" u="sng" dirty="0">
              <a:solidFill>
                <a:schemeClr val="tx1"/>
              </a:solidFill>
            </a:endParaRPr>
          </a:p>
        </p:txBody>
      </p:sp>
      <p:pic>
        <p:nvPicPr>
          <p:cNvPr id="9" name="Picture Placeholder 8" descr="WhatsApp Image 2023-11-12 at 1.17.31 PM.jpeg"/>
          <p:cNvPicPr>
            <a:picLocks noGrp="1" noChangeAspect="1"/>
          </p:cNvPicPr>
          <p:nvPr>
            <p:ph type="pic" sz="quarter" idx="10"/>
          </p:nvPr>
        </p:nvPicPr>
        <p:blipFill>
          <a:blip r:embed="rId2"/>
          <a:srcRect t="8060" b="8060"/>
          <a:stretch>
            <a:fillRect/>
          </a:stretch>
        </p:blipFill>
        <p:spPr>
          <a:xfrm>
            <a:off x="6952593" y="1015508"/>
            <a:ext cx="4984322" cy="5574478"/>
          </a:xfrm>
          <a:prstGeom prst="ellipse">
            <a:avLst/>
          </a:prstGeom>
          <a:ln w="63500" cap="rnd">
            <a:solidFill>
              <a:schemeClr val="accent1"/>
            </a:solidFill>
          </a:ln>
          <a:effectLst>
            <a:glow rad="228600">
              <a:schemeClr val="accent4">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1811410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83325" y="1198179"/>
            <a:ext cx="10815144" cy="5139559"/>
          </a:xfrm>
        </p:spPr>
        <p:txBody>
          <a:bodyPr/>
          <a:lstStyle/>
          <a:p>
            <a:r>
              <a:rPr sz="3200" b="1" u="sng" smtClean="0">
                <a:solidFill>
                  <a:schemeClr val="accent1">
                    <a:lumMod val="75000"/>
                  </a:schemeClr>
                </a:solidFill>
                <a:effectLst>
                  <a:glow rad="63500">
                    <a:schemeClr val="accent2">
                      <a:satMod val="175000"/>
                      <a:alpha val="40000"/>
                    </a:schemeClr>
                  </a:glow>
                </a:effectLst>
              </a:rPr>
              <a:t>We had 4 Centres in and around Bangalore rural region to take up this mission into vision-1.</a:t>
            </a:r>
          </a:p>
          <a:p>
            <a:endParaRPr sz="3200" b="1" u="sng" smtClean="0">
              <a:solidFill>
                <a:schemeClr val="accent1">
                  <a:lumMod val="75000"/>
                </a:schemeClr>
              </a:solidFill>
            </a:endParaRPr>
          </a:p>
          <a:p>
            <a:pPr lvl="1">
              <a:buFont typeface="Wingdings" pitchFamily="2" charset="2"/>
              <a:buChar char="ü"/>
            </a:pPr>
            <a:r>
              <a:rPr sz="3000" smtClean="0"/>
              <a:t> </a:t>
            </a:r>
            <a:r>
              <a:rPr sz="2800" smtClean="0"/>
              <a:t>ERICSON NDLM Centre at Hoskote.</a:t>
            </a:r>
          </a:p>
          <a:p>
            <a:pPr lvl="1">
              <a:buFont typeface="Wingdings" pitchFamily="2" charset="2"/>
              <a:buChar char="ü"/>
            </a:pPr>
            <a:r>
              <a:rPr sz="2800" smtClean="0"/>
              <a:t> ATOS NDLM Center at Bidarahalli.</a:t>
            </a:r>
          </a:p>
          <a:p>
            <a:pPr lvl="1">
              <a:buFont typeface="Wingdings" pitchFamily="2" charset="2"/>
              <a:buChar char="ü"/>
            </a:pPr>
            <a:r>
              <a:rPr sz="2800" smtClean="0"/>
              <a:t> Infosys Foundation NDLM Centre at Bangarpete.</a:t>
            </a:r>
          </a:p>
          <a:p>
            <a:pPr lvl="1">
              <a:buFont typeface="Wingdings" pitchFamily="2" charset="2"/>
              <a:buChar char="ü"/>
            </a:pPr>
            <a:r>
              <a:rPr sz="2800" smtClean="0"/>
              <a:t> Infosys NDLM Centre at Hoskote.</a:t>
            </a:r>
          </a:p>
          <a:p>
            <a:pPr lvl="1">
              <a:buFont typeface="Wingdings" pitchFamily="2" charset="2"/>
              <a:buChar char="ü"/>
            </a:pPr>
            <a:r>
              <a:rPr sz="2800" smtClean="0"/>
              <a:t>CGI NDLM Center at Bidarahalli.</a:t>
            </a:r>
          </a:p>
          <a:p>
            <a:pPr lvl="1">
              <a:buFont typeface="Wingdings" pitchFamily="2" charset="2"/>
              <a:buChar char="ü"/>
            </a:pPr>
            <a:r>
              <a:rPr sz="2800" smtClean="0"/>
              <a:t> CGI NDLM Centre at KR Puram.</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3-11-13 at 7.48.03 PM.jpeg"/>
          <p:cNvPicPr>
            <a:picLocks noChangeAspect="1"/>
          </p:cNvPicPr>
          <p:nvPr/>
        </p:nvPicPr>
        <p:blipFill>
          <a:blip r:embed="rId2"/>
          <a:stretch>
            <a:fillRect/>
          </a:stretch>
        </p:blipFill>
        <p:spPr>
          <a:xfrm>
            <a:off x="6479628" y="2356947"/>
            <a:ext cx="5433848" cy="4075386"/>
          </a:xfrm>
          <a:prstGeom prst="rect">
            <a:avLst/>
          </a:prstGeom>
          <a:ln w="88900" cap="sq" cmpd="thickThin">
            <a:solidFill>
              <a:srgbClr val="00B0F0"/>
            </a:solidFill>
            <a:prstDash val="solid"/>
            <a:miter lim="800000"/>
          </a:ln>
          <a:effectLst>
            <a:innerShdw blurRad="76200">
              <a:srgbClr val="000000"/>
            </a:innerShdw>
            <a:softEdge rad="12700"/>
          </a:effectLst>
        </p:spPr>
      </p:pic>
      <p:pic>
        <p:nvPicPr>
          <p:cNvPr id="3" name="Picture 2" descr="WhatsApp Image 2023-11-13 at 7.47.53 PM.jpeg"/>
          <p:cNvPicPr>
            <a:picLocks noChangeAspect="1"/>
          </p:cNvPicPr>
          <p:nvPr/>
        </p:nvPicPr>
        <p:blipFill>
          <a:blip r:embed="rId3"/>
          <a:stretch>
            <a:fillRect/>
          </a:stretch>
        </p:blipFill>
        <p:spPr>
          <a:xfrm>
            <a:off x="394137" y="1229710"/>
            <a:ext cx="5496911" cy="3894082"/>
          </a:xfrm>
          <a:prstGeom prst="rect">
            <a:avLst/>
          </a:prstGeom>
          <a:ln w="88900" cap="sq" cmpd="thickThin">
            <a:solidFill>
              <a:srgbClr val="00B0F0"/>
            </a:solidFill>
            <a:prstDash val="solid"/>
            <a:miter lim="800000"/>
          </a:ln>
          <a:effectLst>
            <a:innerShdw blurRad="76200">
              <a:srgbClr val="000000"/>
            </a:innerShdw>
            <a:softEdge rad="1270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sApp Image 2023-11-13 at 7.45.05 PM (1).jpeg"/>
          <p:cNvPicPr>
            <a:picLocks noChangeAspect="1"/>
          </p:cNvPicPr>
          <p:nvPr/>
        </p:nvPicPr>
        <p:blipFill>
          <a:blip r:embed="rId2"/>
          <a:stretch>
            <a:fillRect/>
          </a:stretch>
        </p:blipFill>
        <p:spPr>
          <a:xfrm>
            <a:off x="1655378" y="2703787"/>
            <a:ext cx="5055475" cy="3791606"/>
          </a:xfrm>
          <a:prstGeom prst="ellipse">
            <a:avLst/>
          </a:prstGeom>
          <a:ln w="63500" cap="rnd">
            <a:solidFill>
              <a:srgbClr val="333333"/>
            </a:solidFill>
          </a:ln>
          <a:effectLst>
            <a:glow rad="63500">
              <a:schemeClr val="accent3">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WhatsApp Image 2023-11-13 at 7.45.05 PM.jpeg"/>
          <p:cNvPicPr>
            <a:picLocks noChangeAspect="1"/>
          </p:cNvPicPr>
          <p:nvPr/>
        </p:nvPicPr>
        <p:blipFill>
          <a:blip r:embed="rId3"/>
          <a:stretch>
            <a:fillRect/>
          </a:stretch>
        </p:blipFill>
        <p:spPr>
          <a:xfrm>
            <a:off x="6006661" y="1925759"/>
            <a:ext cx="5139559" cy="3663118"/>
          </a:xfrm>
          <a:prstGeom prst="ellipse">
            <a:avLst/>
          </a:prstGeom>
          <a:ln w="63500" cap="rnd">
            <a:solidFill>
              <a:srgbClr val="333333"/>
            </a:solidFill>
          </a:ln>
          <a:effectLst>
            <a:glow rad="63500">
              <a:schemeClr val="accent3">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77461" y="930165"/>
            <a:ext cx="7315202" cy="1077218"/>
          </a:xfrm>
          <a:prstGeom prst="rect">
            <a:avLst/>
          </a:prstGeom>
          <a:noFill/>
        </p:spPr>
        <p:txBody>
          <a:bodyPr wrap="square" rtlCol="0">
            <a:spAutoFit/>
          </a:bodyPr>
          <a:lstStyle/>
          <a:p>
            <a:r>
              <a:rPr lang="en-US" sz="3200" b="1" u="sng" dirty="0" smtClean="0">
                <a:solidFill>
                  <a:schemeClr val="accent1">
                    <a:lumMod val="75000"/>
                  </a:schemeClr>
                </a:solidFill>
                <a:effectLst>
                  <a:glow rad="63500">
                    <a:schemeClr val="accent2">
                      <a:satMod val="175000"/>
                      <a:alpha val="40000"/>
                    </a:schemeClr>
                  </a:glow>
                </a:effectLst>
                <a:latin typeface="+mn-lt"/>
              </a:rPr>
              <a:t>STUDENTS TRAINING ON NDLM CENTRES…</a:t>
            </a:r>
            <a:endParaRPr lang="en-US" sz="3200" b="1" u="sng" dirty="0">
              <a:solidFill>
                <a:schemeClr val="accent1">
                  <a:lumMod val="75000"/>
                </a:schemeClr>
              </a:solidFill>
              <a:effectLst>
                <a:glow rad="63500">
                  <a:schemeClr val="accent2">
                    <a:satMod val="175000"/>
                    <a:alpha val="40000"/>
                  </a:schemeClr>
                </a:glow>
              </a:effectLst>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798" y="804042"/>
            <a:ext cx="7315202" cy="1077218"/>
          </a:xfrm>
          <a:prstGeom prst="rect">
            <a:avLst/>
          </a:prstGeom>
          <a:noFill/>
        </p:spPr>
        <p:txBody>
          <a:bodyPr wrap="square" rtlCol="0">
            <a:spAutoFit/>
          </a:bodyPr>
          <a:lstStyle/>
          <a:p>
            <a:r>
              <a:rPr lang="en-US" sz="3200" b="1" u="sng" dirty="0" smtClean="0">
                <a:solidFill>
                  <a:schemeClr val="accent1">
                    <a:lumMod val="75000"/>
                  </a:schemeClr>
                </a:solidFill>
                <a:effectLst>
                  <a:glow rad="63500">
                    <a:schemeClr val="accent2">
                      <a:satMod val="175000"/>
                      <a:alpha val="40000"/>
                    </a:schemeClr>
                  </a:glow>
                </a:effectLst>
                <a:latin typeface="+mn-lt"/>
              </a:rPr>
              <a:t>DISRTIBUTION OF CERTIFICATES TO OUR TRAINEES…</a:t>
            </a:r>
            <a:endParaRPr lang="en-US" sz="3200" b="1" u="sng" dirty="0">
              <a:solidFill>
                <a:schemeClr val="accent1">
                  <a:lumMod val="75000"/>
                </a:schemeClr>
              </a:solidFill>
              <a:effectLst>
                <a:glow rad="63500">
                  <a:schemeClr val="accent2">
                    <a:satMod val="175000"/>
                    <a:alpha val="40000"/>
                  </a:schemeClr>
                </a:glow>
              </a:effectLst>
              <a:latin typeface="+mn-lt"/>
            </a:endParaRPr>
          </a:p>
        </p:txBody>
      </p:sp>
      <p:pic>
        <p:nvPicPr>
          <p:cNvPr id="3" name="Picture 2" descr="WhatsApp Image 2023-11-13 at 7.47.58 PM.jpeg"/>
          <p:cNvPicPr>
            <a:picLocks noChangeAspect="1"/>
          </p:cNvPicPr>
          <p:nvPr/>
        </p:nvPicPr>
        <p:blipFill>
          <a:blip r:embed="rId2"/>
          <a:stretch>
            <a:fillRect/>
          </a:stretch>
        </p:blipFill>
        <p:spPr>
          <a:xfrm>
            <a:off x="5044966" y="2081048"/>
            <a:ext cx="6479628" cy="4146329"/>
          </a:xfrm>
          <a:prstGeom prst="roundRect">
            <a:avLst>
              <a:gd name="adj" fmla="val 8594"/>
            </a:avLst>
          </a:prstGeom>
          <a:solidFill>
            <a:srgbClr val="FFFFFF">
              <a:shade val="85000"/>
            </a:srgbClr>
          </a:solidFill>
          <a:ln>
            <a:noFill/>
          </a:ln>
          <a:effectLst>
            <a:glow rad="101600">
              <a:schemeClr val="accent3">
                <a:satMod val="175000"/>
                <a:alpha val="40000"/>
              </a:schemeClr>
            </a:glow>
            <a:reflection blurRad="12700" stA="38000" endPos="28000" dist="5000" dir="5400000" sy="-100000" algn="bl" rotWithShape="0"/>
          </a:effectLst>
        </p:spPr>
      </p:pic>
      <p:pic>
        <p:nvPicPr>
          <p:cNvPr id="4" name="Picture 3" descr="WhatsApp Image 2023-11-13 at 7.47.56 PM (1).jpeg"/>
          <p:cNvPicPr>
            <a:picLocks noChangeAspect="1"/>
          </p:cNvPicPr>
          <p:nvPr/>
        </p:nvPicPr>
        <p:blipFill>
          <a:blip r:embed="rId3"/>
          <a:stretch>
            <a:fillRect/>
          </a:stretch>
        </p:blipFill>
        <p:spPr>
          <a:xfrm>
            <a:off x="599089" y="1370722"/>
            <a:ext cx="4020208" cy="4998545"/>
          </a:xfrm>
          <a:prstGeom prst="rect">
            <a:avLst/>
          </a:prstGeom>
          <a:ln w="88900" cap="sq" cmpd="thickThin">
            <a:solidFill>
              <a:srgbClr val="000000"/>
            </a:solidFill>
            <a:prstDash val="solid"/>
            <a:miter lim="800000"/>
          </a:ln>
          <a:effectLst>
            <a:innerShdw blurRad="76200">
              <a:srgbClr val="000000"/>
            </a:innerShdw>
          </a:effectLst>
          <a:scene3d>
            <a:camera prst="perspectiveRight"/>
            <a:lightRig rig="threePt" dir="t"/>
          </a:scene3d>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15558" y="677918"/>
            <a:ext cx="6476999" cy="785646"/>
          </a:xfrm>
          <a:effectLst>
            <a:reflection blurRad="6350" stA="50000" endA="300" endPos="55000" dir="5400000" sy="-100000" algn="bl" rotWithShape="0"/>
          </a:effectLst>
        </p:spPr>
        <p:txBody>
          <a:bodyPr/>
          <a:lstStyle/>
          <a:p>
            <a:r>
              <a:rPr u="sng" smtClean="0">
                <a:solidFill>
                  <a:schemeClr val="accent1">
                    <a:lumMod val="75000"/>
                  </a:schemeClr>
                </a:solidFill>
                <a:effectLst>
                  <a:glow rad="63500">
                    <a:schemeClr val="accent2">
                      <a:satMod val="175000"/>
                      <a:alpha val="40000"/>
                    </a:schemeClr>
                  </a:glow>
                </a:effectLst>
              </a:rPr>
              <a:t>OUR ACHIEVEMENTS</a:t>
            </a:r>
            <a:r>
              <a:rPr lang="en-US" u="sng" dirty="0" smtClean="0">
                <a:solidFill>
                  <a:schemeClr val="accent1">
                    <a:lumMod val="75000"/>
                  </a:schemeClr>
                </a:solidFill>
                <a:effectLst>
                  <a:glow rad="63500">
                    <a:schemeClr val="accent2">
                      <a:satMod val="175000"/>
                      <a:alpha val="40000"/>
                    </a:schemeClr>
                  </a:glow>
                </a:effectLst>
              </a:rPr>
              <a:t>….</a:t>
            </a:r>
            <a:endParaRPr lang="en-US" u="sng" dirty="0">
              <a:solidFill>
                <a:schemeClr val="accent1">
                  <a:lumMod val="75000"/>
                </a:schemeClr>
              </a:solidFill>
              <a:effectLst>
                <a:glow rad="63500">
                  <a:schemeClr val="accent2">
                    <a:satMod val="175000"/>
                    <a:alpha val="40000"/>
                  </a:schemeClr>
                </a:glow>
              </a:effectLst>
            </a:endParaRPr>
          </a:p>
        </p:txBody>
      </p:sp>
      <p:pic>
        <p:nvPicPr>
          <p:cNvPr id="1027" name="Picture 3"/>
          <p:cNvPicPr>
            <a:picLocks noChangeAspect="1" noChangeArrowheads="1"/>
          </p:cNvPicPr>
          <p:nvPr/>
        </p:nvPicPr>
        <p:blipFill>
          <a:blip r:embed="rId2"/>
          <a:srcRect/>
          <a:stretch>
            <a:fillRect/>
          </a:stretch>
        </p:blipFill>
        <p:spPr bwMode="auto">
          <a:xfrm>
            <a:off x="535864" y="2341344"/>
            <a:ext cx="5265845" cy="3811422"/>
          </a:xfrm>
          <a:prstGeom prst="rect">
            <a:avLst/>
          </a:prstGeom>
          <a:ln w="88900" cap="sq" cmpd="thickThin">
            <a:solidFill>
              <a:srgbClr val="000000"/>
            </a:solidFill>
            <a:prstDash val="solid"/>
            <a:miter lim="800000"/>
          </a:ln>
          <a:effectLst>
            <a:innerShdw blurRad="76200">
              <a:srgbClr val="000000"/>
            </a:innerShdw>
          </a:effectLst>
        </p:spPr>
      </p:pic>
      <p:pic>
        <p:nvPicPr>
          <p:cNvPr id="1028" name="Picture 4"/>
          <p:cNvPicPr>
            <a:picLocks noChangeAspect="1" noChangeArrowheads="1"/>
          </p:cNvPicPr>
          <p:nvPr/>
        </p:nvPicPr>
        <p:blipFill>
          <a:blip r:embed="rId3"/>
          <a:srcRect/>
          <a:stretch>
            <a:fillRect/>
          </a:stretch>
        </p:blipFill>
        <p:spPr bwMode="auto">
          <a:xfrm>
            <a:off x="6434138" y="2364828"/>
            <a:ext cx="5169283" cy="378372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182414" y="925401"/>
            <a:ext cx="9876025" cy="5538461"/>
          </a:xfrm>
          <a:prstGeom prst="rect">
            <a:avLst/>
          </a:prstGeom>
          <a:ln w="88900" cap="sq" cmpd="thickThin">
            <a:solidFill>
              <a:srgbClr val="000000"/>
            </a:solidFill>
            <a:prstDash val="solid"/>
            <a:miter lim="800000"/>
          </a:ln>
          <a:effectLst>
            <a:glow rad="63500">
              <a:schemeClr val="accent3">
                <a:satMod val="175000"/>
                <a:alpha val="40000"/>
              </a:schemeClr>
            </a:glow>
            <a:innerShdw blurRad="76200">
              <a:srgbClr val="000000"/>
            </a:inn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087821" y="977626"/>
            <a:ext cx="10089932" cy="5509885"/>
          </a:xfrm>
          <a:prstGeom prst="rect">
            <a:avLst/>
          </a:prstGeom>
          <a:ln w="88900" cap="sq" cmpd="thickThin">
            <a:solidFill>
              <a:srgbClr val="000000"/>
            </a:solidFill>
            <a:prstDash val="solid"/>
            <a:miter lim="800000"/>
          </a:ln>
          <a:effectLst>
            <a:glow rad="63500">
              <a:schemeClr val="accent3">
                <a:satMod val="175000"/>
                <a:alpha val="40000"/>
              </a:schemeClr>
            </a:glow>
            <a:innerShdw blurRad="76200">
              <a:srgbClr val="000000"/>
            </a:inn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8000" smtClean="0">
                <a:solidFill>
                  <a:srgbClr val="FF0000"/>
                </a:solidFill>
                <a:effectLst>
                  <a:glow rad="101600">
                    <a:schemeClr val="accent2">
                      <a:lumMod val="60000"/>
                      <a:lumOff val="40000"/>
                      <a:alpha val="60000"/>
                    </a:schemeClr>
                  </a:glow>
                  <a:reflection blurRad="6350" stA="50000" endA="300" endPos="50000" dist="29997" dir="5400000" sy="-100000" algn="bl" rotWithShape="0"/>
                </a:effectLst>
                <a:latin typeface="Algerian" pitchFamily="82" charset="0"/>
              </a:rPr>
              <a:t>THANKYOU</a:t>
            </a:r>
            <a:r>
              <a:rPr sz="8000" smtClean="0">
                <a:solidFill>
                  <a:srgbClr val="FF0000"/>
                </a:solidFill>
                <a:effectLst>
                  <a:reflection blurRad="6350" stA="50000" endA="300" endPos="50000" dist="29997" dir="5400000" sy="-100000" algn="bl" rotWithShape="0"/>
                </a:effectLst>
                <a:latin typeface="Algerian" pitchFamily="82" charset="0"/>
              </a:rPr>
              <a:t> </a:t>
            </a:r>
            <a:endParaRPr lang="en-US" sz="8000" dirty="0">
              <a:solidFill>
                <a:srgbClr val="FF0000"/>
              </a:solidFill>
              <a:effectLst>
                <a:reflection blurRad="6350" stA="50000" endA="300" endPos="50000" dist="29997" dir="5400000" sy="-100000" algn="bl" rotWithShape="0"/>
              </a:effectLst>
              <a:latin typeface="Algerian" pitchFamily="8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D9E38B3-4686-8247-9625-49018D29F408}"/>
              </a:ext>
            </a:extLst>
          </p:cNvPr>
          <p:cNvSpPr>
            <a:spLocks noGrp="1"/>
          </p:cNvSpPr>
          <p:nvPr>
            <p:ph type="title"/>
          </p:nvPr>
        </p:nvSpPr>
        <p:spPr>
          <a:xfrm>
            <a:off x="1588363" y="939178"/>
            <a:ext cx="9141397" cy="615553"/>
          </a:xfrm>
          <a:solidFill>
            <a:schemeClr val="bg1"/>
          </a:solidFill>
          <a:ln>
            <a:solidFill>
              <a:schemeClr val="bg1"/>
            </a:solidFill>
          </a:ln>
        </p:spPr>
        <p:txBody>
          <a:bodyPr/>
          <a:lstStyle/>
          <a:p>
            <a:pPr algn="ctr"/>
            <a:r>
              <a:rPr u="sng" smtClean="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rPr>
              <a:t>ABOUT OUR CHAIRMAN AND FOUNDER</a:t>
            </a:r>
            <a:endParaRPr lang="en-US" sz="4000" b="1" u="sng" dirty="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endParaRPr>
          </a:p>
        </p:txBody>
      </p:sp>
      <p:sp>
        <p:nvSpPr>
          <p:cNvPr id="7" name="Text Placeholder 6"/>
          <p:cNvSpPr>
            <a:spLocks noGrp="1"/>
          </p:cNvSpPr>
          <p:nvPr>
            <p:ph type="body" sz="quarter" idx="12"/>
          </p:nvPr>
        </p:nvSpPr>
        <p:spPr>
          <a:xfrm>
            <a:off x="1340069" y="1923392"/>
            <a:ext cx="9695792" cy="4461641"/>
          </a:xfrm>
        </p:spPr>
        <p:txBody>
          <a:bodyPr/>
          <a:lstStyle/>
          <a:p>
            <a:pPr lvl="1">
              <a:buFont typeface="Wingdings" pitchFamily="2" charset="2"/>
              <a:buChar char="v"/>
            </a:pPr>
            <a:r>
              <a:rPr sz="2800" smtClean="0"/>
              <a:t>Our Founder &amp; Chairman</a:t>
            </a:r>
            <a:r>
              <a:rPr lang="en-US" sz="2800" dirty="0" smtClean="0"/>
              <a:t> </a:t>
            </a:r>
            <a:r>
              <a:rPr sz="2800" b="1" smtClean="0"/>
              <a:t>Shri. A. M. Rajendra</a:t>
            </a:r>
            <a:r>
              <a:rPr lang="en-US" sz="2800" b="1" dirty="0" smtClean="0"/>
              <a:t> </a:t>
            </a:r>
            <a:r>
              <a:rPr sz="2800" b="1" smtClean="0"/>
              <a:t>Prasad</a:t>
            </a:r>
            <a:r>
              <a:rPr lang="en-US" sz="2800" dirty="0" smtClean="0"/>
              <a:t>.</a:t>
            </a:r>
            <a:r>
              <a:rPr sz="2800" smtClean="0"/>
              <a:t>He was born in the year 1972, in a village.</a:t>
            </a:r>
          </a:p>
          <a:p>
            <a:pPr lvl="1">
              <a:buFont typeface="Wingdings" pitchFamily="2" charset="2"/>
              <a:buChar char="v"/>
            </a:pPr>
            <a:r>
              <a:rPr sz="2800" smtClean="0"/>
              <a:t> He was bought up well and he completed his Schooling in T. Agrahara. Later, for the further studies he had to move to his uncle's home at KR PURAM.</a:t>
            </a:r>
          </a:p>
          <a:p>
            <a:pPr lvl="1">
              <a:buFont typeface="Wingdings" pitchFamily="2" charset="2"/>
              <a:buChar char="v"/>
            </a:pPr>
            <a:r>
              <a:rPr sz="2800" smtClean="0"/>
              <a:t>He completed his degree in Bachelor of Arts. He also did his ITI in Mechanical studies.</a:t>
            </a:r>
          </a:p>
          <a:p>
            <a:pPr lvl="1">
              <a:buFont typeface="Wingdings" pitchFamily="2" charset="2"/>
              <a:buChar char="v"/>
            </a:pPr>
            <a:r>
              <a:rPr sz="2800" smtClean="0"/>
              <a:t>He rendered his services, in Shathashrungha Ashram, under the supervision and guidance of his Excellency Sri. Ram Prasad Guruji</a:t>
            </a:r>
            <a:r>
              <a:rPr sz="2400" smtClean="0"/>
              <a:t>.</a:t>
            </a:r>
            <a:endParaRPr lang="en-US" sz="2400" dirty="0"/>
          </a:p>
        </p:txBody>
      </p:sp>
    </p:spTree>
    <p:extLst>
      <p:ext uri="{BB962C8B-B14F-4D97-AF65-F5344CB8AC3E}">
        <p14:creationId xmlns="" xmlns:p14="http://schemas.microsoft.com/office/powerpoint/2010/main" val="852308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48FBE6B-DC67-4E64-80F4-CADE978D2FE3}"/>
              </a:ext>
            </a:extLst>
          </p:cNvPr>
          <p:cNvSpPr>
            <a:spLocks noGrp="1"/>
          </p:cNvSpPr>
          <p:nvPr>
            <p:ph type="title"/>
          </p:nvPr>
        </p:nvSpPr>
        <p:spPr>
          <a:xfrm>
            <a:off x="698938" y="2081048"/>
            <a:ext cx="11062138" cy="3941379"/>
          </a:xfrm>
        </p:spPr>
        <p:txBody>
          <a:bodyPr/>
          <a:lstStyle/>
          <a:p>
            <a:r>
              <a:rPr sz="2800" u="sng" smtClean="0">
                <a:solidFill>
                  <a:srgbClr val="0070C0"/>
                </a:solidFill>
              </a:rPr>
              <a:t>ADDRESS:</a:t>
            </a:r>
            <a:r>
              <a:rPr sz="2800" u="sng" smtClean="0"/>
              <a:t/>
            </a:r>
            <a:br>
              <a:rPr sz="2800" u="sng" smtClean="0"/>
            </a:br>
            <a:r>
              <a:rPr sz="2800" smtClean="0"/>
              <a:t>Sri Ranga Building, 5</a:t>
            </a:r>
            <a:r>
              <a:rPr sz="2800" baseline="30000" smtClean="0"/>
              <a:t>TH</a:t>
            </a:r>
            <a:r>
              <a:rPr sz="2800" smtClean="0"/>
              <a:t> cross, T G Extension, Hoskote Town-562114, Bangalore Rural Dist. Karnataka, India.</a:t>
            </a:r>
            <a:br>
              <a:rPr sz="2800" smtClean="0"/>
            </a:br>
            <a:r>
              <a:rPr sz="2800" u="sng" smtClean="0">
                <a:solidFill>
                  <a:srgbClr val="0070C0"/>
                </a:solidFill>
              </a:rPr>
              <a:t>CONTACT NUMBERS: </a:t>
            </a:r>
            <a:r>
              <a:rPr sz="2800" smtClean="0">
                <a:solidFill>
                  <a:srgbClr val="0070C0"/>
                </a:solidFill>
              </a:rPr>
              <a:t>      </a:t>
            </a:r>
            <a:r>
              <a:rPr sz="2800" smtClean="0"/>
              <a:t>Ph: +919945329169/7625041380.</a:t>
            </a:r>
            <a:br>
              <a:rPr sz="2800" smtClean="0"/>
            </a:br>
            <a:r>
              <a:rPr sz="2800" u="sng" smtClean="0">
                <a:solidFill>
                  <a:srgbClr val="0070C0"/>
                </a:solidFill>
              </a:rPr>
              <a:t>E-MAIL ID:</a:t>
            </a:r>
            <a:r>
              <a:rPr sz="2800" smtClean="0">
                <a:solidFill>
                  <a:schemeClr val="accent1">
                    <a:lumMod val="60000"/>
                    <a:lumOff val="40000"/>
                  </a:schemeClr>
                </a:solidFill>
              </a:rPr>
              <a:t>                           </a:t>
            </a:r>
            <a:r>
              <a:rPr sz="2800" smtClean="0"/>
              <a:t>prasad@sgsstrust.org    </a:t>
            </a:r>
            <a:br>
              <a:rPr sz="2800" smtClean="0"/>
            </a:br>
            <a:r>
              <a:rPr sz="2800" smtClean="0"/>
              <a:t>                                               vani@sgsstrust.org</a:t>
            </a:r>
            <a:br>
              <a:rPr sz="2800" smtClean="0"/>
            </a:br>
            <a:r>
              <a:rPr sz="2800" u="sng" smtClean="0">
                <a:solidFill>
                  <a:srgbClr val="0070C0"/>
                </a:solidFill>
              </a:rPr>
              <a:t>WEBSITE:</a:t>
            </a:r>
            <a:r>
              <a:rPr sz="2800" u="sng" smtClean="0">
                <a:solidFill>
                  <a:schemeClr val="accent1">
                    <a:lumMod val="60000"/>
                    <a:lumOff val="40000"/>
                  </a:schemeClr>
                </a:solidFill>
              </a:rPr>
              <a:t> </a:t>
            </a:r>
            <a:r>
              <a:rPr sz="2800" smtClean="0">
                <a:solidFill>
                  <a:schemeClr val="accent1">
                    <a:lumMod val="60000"/>
                    <a:lumOff val="40000"/>
                  </a:schemeClr>
                </a:solidFill>
              </a:rPr>
              <a:t>                            </a:t>
            </a:r>
            <a:r>
              <a:rPr sz="2800" smtClean="0"/>
              <a:t>www.sgsstrust.org</a:t>
            </a:r>
            <a:br>
              <a:rPr sz="2800" smtClean="0"/>
            </a:br>
            <a:r>
              <a:rPr sz="2800" u="sng" smtClean="0">
                <a:solidFill>
                  <a:schemeClr val="accent1"/>
                </a:solidFill>
              </a:rPr>
              <a:t>Registered under Trust Registration Act Reg. No.</a:t>
            </a:r>
            <a:r>
              <a:rPr sz="2800" smtClean="0"/>
              <a:t> </a:t>
            </a:r>
            <a:br>
              <a:rPr sz="2800" smtClean="0"/>
            </a:br>
            <a:r>
              <a:rPr sz="2800" smtClean="0"/>
              <a:t>                                                KR1-4-00504-2005-06-00191-17-18.</a:t>
            </a:r>
            <a:endParaRPr lang="en-US" sz="2800" dirty="0"/>
          </a:p>
        </p:txBody>
      </p:sp>
      <p:sp>
        <p:nvSpPr>
          <p:cNvPr id="5" name="TextBox 4"/>
          <p:cNvSpPr txBox="1"/>
          <p:nvPr/>
        </p:nvSpPr>
        <p:spPr>
          <a:xfrm>
            <a:off x="457199" y="1056288"/>
            <a:ext cx="11035863" cy="707886"/>
          </a:xfrm>
          <a:prstGeom prst="rect">
            <a:avLst/>
          </a:prstGeom>
          <a:noFill/>
        </p:spPr>
        <p:txBody>
          <a:bodyPr wrap="square" rtlCol="0">
            <a:spAutoFit/>
          </a:bodyPr>
          <a:lstStyle/>
          <a:p>
            <a:r>
              <a:rPr lang="fi-FI" sz="4000" b="1" dirty="0" smtClean="0">
                <a:solidFill>
                  <a:schemeClr val="accent1"/>
                </a:solidFill>
              </a:rPr>
              <a:t>   </a:t>
            </a:r>
            <a:r>
              <a:rPr lang="fi-FI" sz="4000" b="1" u="sng" dirty="0" smtClean="0">
                <a:solidFill>
                  <a:schemeClr val="accent1"/>
                </a:solidFill>
                <a:effectLst>
                  <a:glow rad="63500">
                    <a:schemeClr val="accent2">
                      <a:satMod val="175000"/>
                      <a:alpha val="40000"/>
                    </a:schemeClr>
                  </a:glow>
                  <a:reflection blurRad="6350" stA="50000" endA="300" endPos="50000" dist="29997" dir="5400000" sy="-100000" algn="bl" rotWithShape="0"/>
                </a:effectLst>
              </a:rPr>
              <a:t>SAI GOKULA SEVA SAMASTHE (R) (SGSS) </a:t>
            </a:r>
            <a:endParaRPr lang="en-US" sz="4000" b="1" dirty="0">
              <a:effectLst>
                <a:glow rad="63500">
                  <a:schemeClr val="accent2">
                    <a:satMod val="175000"/>
                    <a:alpha val="40000"/>
                  </a:schemeClr>
                </a:glow>
                <a:reflection blurRad="6350" stA="50000" endA="300" endPos="50000" dist="29997" dir="5400000" sy="-100000" algn="bl" rotWithShape="0"/>
              </a:effectLst>
            </a:endParaRPr>
          </a:p>
        </p:txBody>
      </p:sp>
    </p:spTree>
    <p:extLst>
      <p:ext uri="{BB962C8B-B14F-4D97-AF65-F5344CB8AC3E}">
        <p14:creationId xmlns="" xmlns:p14="http://schemas.microsoft.com/office/powerpoint/2010/main" val="5516868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714809"/>
          </a:xfrm>
        </p:spPr>
        <p:txBody>
          <a:bodyPr>
            <a:normAutofit/>
          </a:bodyPr>
          <a:lstStyle/>
          <a:p>
            <a:r>
              <a:rPr lang="en-US" sz="4000" b="1" dirty="0" smtClean="0"/>
              <a:t>                      </a:t>
            </a:r>
            <a:r>
              <a:rPr lang="en-US" sz="4000" b="1" u="sng" dirty="0" smtClean="0">
                <a:effectLst>
                  <a:glow rad="63500">
                    <a:schemeClr val="accent2">
                      <a:satMod val="175000"/>
                      <a:alpha val="40000"/>
                    </a:schemeClr>
                  </a:glow>
                  <a:reflection blurRad="6350" stA="50000" endA="300" endPos="50000" dist="29997" dir="5400000" sy="-100000" algn="bl" rotWithShape="0"/>
                </a:effectLst>
              </a:rPr>
              <a:t>OFFICE INFORMATION CELL</a:t>
            </a:r>
            <a:endParaRPr lang="en-US" sz="4000" b="1" u="sng" dirty="0">
              <a:effectLst>
                <a:glow rad="63500">
                  <a:schemeClr val="accent2">
                    <a:satMod val="175000"/>
                    <a:alpha val="40000"/>
                  </a:schemeClr>
                </a:glow>
                <a:reflection blurRad="6350" stA="50000" endA="300" endPos="50000" dist="29997" dir="5400000" sy="-100000" algn="bl" rotWithShape="0"/>
              </a:effectLst>
            </a:endParaRPr>
          </a:p>
        </p:txBody>
      </p:sp>
      <p:sp>
        <p:nvSpPr>
          <p:cNvPr id="3" name="Content Placeholder 2"/>
          <p:cNvSpPr>
            <a:spLocks noGrp="1"/>
          </p:cNvSpPr>
          <p:nvPr>
            <p:ph idx="1"/>
          </p:nvPr>
        </p:nvSpPr>
        <p:spPr>
          <a:xfrm>
            <a:off x="609600" y="1560786"/>
            <a:ext cx="10972800" cy="4763814"/>
          </a:xfrm>
        </p:spPr>
        <p:txBody>
          <a:bodyPr>
            <a:normAutofit/>
          </a:bodyPr>
          <a:lstStyle/>
          <a:p>
            <a:pPr>
              <a:buFont typeface="Wingdings" pitchFamily="2" charset="2"/>
              <a:buChar char="ü"/>
            </a:pPr>
            <a:r>
              <a:rPr lang="en-US" sz="2400" b="1" u="sng" dirty="0" smtClean="0">
                <a:solidFill>
                  <a:schemeClr val="accent1"/>
                </a:solidFill>
              </a:rPr>
              <a:t>PAN</a:t>
            </a:r>
            <a:r>
              <a:rPr lang="en-US" sz="2400" b="1" dirty="0" smtClean="0">
                <a:solidFill>
                  <a:schemeClr val="accent1"/>
                </a:solidFill>
              </a:rPr>
              <a:t> :  </a:t>
            </a:r>
            <a:r>
              <a:rPr lang="en-US" sz="2400" b="1" dirty="0" smtClean="0"/>
              <a:t>AAGTS8342D</a:t>
            </a:r>
          </a:p>
          <a:p>
            <a:pPr>
              <a:buFont typeface="Wingdings" pitchFamily="2" charset="2"/>
              <a:buChar char="ü"/>
            </a:pPr>
            <a:r>
              <a:rPr lang="en-US" sz="2400" b="1" u="sng" dirty="0" smtClean="0">
                <a:solidFill>
                  <a:schemeClr val="accent1"/>
                </a:solidFill>
              </a:rPr>
              <a:t>TAN Number</a:t>
            </a:r>
            <a:r>
              <a:rPr lang="en-US" sz="2400" b="1" dirty="0" smtClean="0">
                <a:solidFill>
                  <a:schemeClr val="accent1"/>
                </a:solidFill>
              </a:rPr>
              <a:t> :  </a:t>
            </a:r>
            <a:r>
              <a:rPr lang="en-US" sz="2400" b="1" dirty="0" smtClean="0"/>
              <a:t>BLRS55529F</a:t>
            </a:r>
          </a:p>
          <a:p>
            <a:pPr>
              <a:buFont typeface="Wingdings" pitchFamily="2" charset="2"/>
              <a:buChar char="ü"/>
            </a:pPr>
            <a:r>
              <a:rPr lang="en-US" sz="2400" b="1" u="sng" dirty="0" smtClean="0">
                <a:solidFill>
                  <a:schemeClr val="accent1"/>
                </a:solidFill>
              </a:rPr>
              <a:t>12A: Registration Number </a:t>
            </a:r>
            <a:r>
              <a:rPr lang="en-US" sz="2400" b="1" dirty="0" smtClean="0">
                <a:solidFill>
                  <a:schemeClr val="accent1"/>
                </a:solidFill>
              </a:rPr>
              <a:t>- </a:t>
            </a:r>
            <a:r>
              <a:rPr lang="en-US" sz="2400" b="1" dirty="0" smtClean="0"/>
              <a:t>AAGTS8342DE20080-24/09/2021</a:t>
            </a:r>
          </a:p>
          <a:p>
            <a:pPr>
              <a:buFont typeface="Wingdings" pitchFamily="2" charset="2"/>
              <a:buChar char="ü"/>
            </a:pPr>
            <a:r>
              <a:rPr lang="en-US" sz="2400" b="1" u="sng" dirty="0" smtClean="0">
                <a:solidFill>
                  <a:schemeClr val="accent1"/>
                </a:solidFill>
              </a:rPr>
              <a:t>80G: Registration Number</a:t>
            </a:r>
            <a:r>
              <a:rPr lang="en-US" sz="2400" b="1" dirty="0" smtClean="0">
                <a:solidFill>
                  <a:schemeClr val="accent1"/>
                </a:solidFill>
              </a:rPr>
              <a:t> - </a:t>
            </a:r>
            <a:r>
              <a:rPr lang="en-US" sz="2400" b="1" dirty="0" smtClean="0"/>
              <a:t>AAGTS8342DF20211-24/09/2021.</a:t>
            </a:r>
          </a:p>
          <a:p>
            <a:pPr>
              <a:buFont typeface="Wingdings" pitchFamily="2" charset="2"/>
              <a:buChar char="ü"/>
            </a:pPr>
            <a:r>
              <a:rPr lang="en-US" sz="2400" b="1" u="sng" dirty="0" smtClean="0">
                <a:solidFill>
                  <a:schemeClr val="accent1"/>
                </a:solidFill>
              </a:rPr>
              <a:t>FCRA: Registration Number</a:t>
            </a:r>
            <a:r>
              <a:rPr lang="en-US" sz="2400" b="1" dirty="0" smtClean="0">
                <a:solidFill>
                  <a:schemeClr val="accent1"/>
                </a:solidFill>
              </a:rPr>
              <a:t> </a:t>
            </a:r>
            <a:r>
              <a:rPr lang="en-US" sz="2400" b="1" dirty="0" smtClean="0"/>
              <a:t>- 094370008.Under economic, education,    social regd. under Ministry of home affairs, Foreigners division.</a:t>
            </a:r>
          </a:p>
          <a:p>
            <a:pPr>
              <a:buFont typeface="Wingdings" pitchFamily="2" charset="2"/>
              <a:buChar char="ü"/>
            </a:pPr>
            <a:r>
              <a:rPr lang="en-US" sz="2400" b="1" dirty="0" smtClean="0">
                <a:solidFill>
                  <a:schemeClr val="accent1"/>
                </a:solidFill>
              </a:rPr>
              <a:t> </a:t>
            </a:r>
            <a:r>
              <a:rPr lang="en-US" sz="2400" b="1" u="sng" dirty="0" smtClean="0">
                <a:solidFill>
                  <a:schemeClr val="accent1"/>
                </a:solidFill>
              </a:rPr>
              <a:t>Guide Star Number (GSN)</a:t>
            </a:r>
            <a:r>
              <a:rPr lang="en-US" sz="2400" b="1" dirty="0" smtClean="0">
                <a:solidFill>
                  <a:schemeClr val="accent1"/>
                </a:solidFill>
              </a:rPr>
              <a:t> : </a:t>
            </a:r>
            <a:r>
              <a:rPr lang="en-US" sz="2400" b="1" dirty="0" smtClean="0"/>
              <a:t>10277</a:t>
            </a:r>
          </a:p>
          <a:p>
            <a:pPr>
              <a:buFont typeface="Wingdings" pitchFamily="2" charset="2"/>
              <a:buChar char="ü"/>
            </a:pPr>
            <a:r>
              <a:rPr lang="en-US" sz="2400" b="1" dirty="0" smtClean="0">
                <a:solidFill>
                  <a:schemeClr val="accent1"/>
                </a:solidFill>
              </a:rPr>
              <a:t> </a:t>
            </a:r>
            <a:r>
              <a:rPr lang="en-US" sz="2400" b="1" u="sng" dirty="0" err="1" smtClean="0">
                <a:solidFill>
                  <a:schemeClr val="accent1"/>
                </a:solidFill>
              </a:rPr>
              <a:t>Darpan</a:t>
            </a:r>
            <a:r>
              <a:rPr lang="en-US" sz="2400" b="1" u="sng" dirty="0" smtClean="0">
                <a:solidFill>
                  <a:schemeClr val="accent1"/>
                </a:solidFill>
              </a:rPr>
              <a:t> (NITI </a:t>
            </a:r>
            <a:r>
              <a:rPr lang="en-US" sz="2400" b="1" u="sng" dirty="0" err="1" smtClean="0">
                <a:solidFill>
                  <a:schemeClr val="accent1"/>
                </a:solidFill>
              </a:rPr>
              <a:t>Aayog</a:t>
            </a:r>
            <a:r>
              <a:rPr lang="en-US" sz="2400" b="1" u="sng" dirty="0" smtClean="0">
                <a:solidFill>
                  <a:schemeClr val="accent1"/>
                </a:solidFill>
              </a:rPr>
              <a:t>, Government of India) ID</a:t>
            </a:r>
            <a:r>
              <a:rPr lang="en-US" sz="2400" b="1" dirty="0" smtClean="0">
                <a:solidFill>
                  <a:schemeClr val="accent1"/>
                </a:solidFill>
              </a:rPr>
              <a:t> : </a:t>
            </a:r>
            <a:r>
              <a:rPr lang="en-US" sz="2400" b="1" dirty="0" smtClean="0"/>
              <a:t>KA/2009/0010703 </a:t>
            </a:r>
          </a:p>
          <a:p>
            <a:pPr>
              <a:buFont typeface="Wingdings" pitchFamily="2" charset="2"/>
              <a:buChar char="ü"/>
            </a:pPr>
            <a:r>
              <a:rPr lang="en-US" sz="2400" b="1" u="sng" dirty="0" smtClean="0">
                <a:solidFill>
                  <a:schemeClr val="accent1"/>
                </a:solidFill>
              </a:rPr>
              <a:t>CSR1 Registration No</a:t>
            </a:r>
            <a:r>
              <a:rPr lang="en-US" sz="2400" b="1" dirty="0" smtClean="0">
                <a:solidFill>
                  <a:schemeClr val="accent1"/>
                </a:solidFill>
              </a:rPr>
              <a:t> :  </a:t>
            </a:r>
            <a:r>
              <a:rPr lang="en-US" sz="2400" b="1" dirty="0" smtClean="0"/>
              <a:t>CSR00008964</a:t>
            </a:r>
          </a:p>
          <a:p>
            <a:pPr>
              <a:buFont typeface="Wingdings" pitchFamily="2" charset="2"/>
              <a:buChar char="ü"/>
            </a:pPr>
            <a:r>
              <a:rPr lang="en-US" sz="2400" b="1" dirty="0" smtClean="0">
                <a:solidFill>
                  <a:schemeClr val="accent1"/>
                </a:solidFill>
              </a:rPr>
              <a:t> </a:t>
            </a:r>
            <a:r>
              <a:rPr lang="en-US" sz="2400" b="1" u="sng" dirty="0" smtClean="0">
                <a:solidFill>
                  <a:schemeClr val="accent1"/>
                </a:solidFill>
              </a:rPr>
              <a:t>ISO 9001: 2015 </a:t>
            </a:r>
            <a:r>
              <a:rPr lang="en-US" sz="2400" b="1" u="sng" dirty="0" err="1" smtClean="0">
                <a:solidFill>
                  <a:schemeClr val="accent1"/>
                </a:solidFill>
              </a:rPr>
              <a:t>Reg</a:t>
            </a:r>
            <a:r>
              <a:rPr lang="en-US" sz="2400" b="1" u="sng" dirty="0" smtClean="0">
                <a:solidFill>
                  <a:schemeClr val="accent1"/>
                </a:solidFill>
              </a:rPr>
              <a:t> No</a:t>
            </a:r>
            <a:r>
              <a:rPr lang="en-US" sz="2400" b="1" dirty="0" smtClean="0">
                <a:solidFill>
                  <a:schemeClr val="accent1"/>
                </a:solidFill>
              </a:rPr>
              <a:t> : </a:t>
            </a:r>
            <a:r>
              <a:rPr lang="en-US" sz="2400" b="1" dirty="0" smtClean="0"/>
              <a:t>305021062113Q</a:t>
            </a:r>
            <a:endParaRPr lang="en-US"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699043"/>
          </a:xfrm>
        </p:spPr>
        <p:txBody>
          <a:bodyPr>
            <a:normAutofit/>
          </a:bodyPr>
          <a:lstStyle/>
          <a:p>
            <a:r>
              <a:rPr lang="en-US" sz="4000" b="1" dirty="0" smtClean="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rPr>
              <a:t>                           </a:t>
            </a:r>
            <a:r>
              <a:rPr lang="en-US" sz="4000" b="1" u="sng" dirty="0" smtClean="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rPr>
              <a:t>OUR TRUST ACCOUNT</a:t>
            </a:r>
            <a:endParaRPr lang="en-US" sz="4000" b="1" u="sng" dirty="0">
              <a:solidFill>
                <a:schemeClr val="accent1">
                  <a:lumMod val="75000"/>
                </a:schemeClr>
              </a:solidFill>
              <a:effectLst>
                <a:glow rad="63500">
                  <a:schemeClr val="accent2">
                    <a:satMod val="175000"/>
                    <a:alpha val="40000"/>
                  </a:schemeClr>
                </a:glow>
                <a:reflection blurRad="6350" stA="50000" endA="300" endPos="50000" dist="29997" dir="5400000" sy="-100000" algn="bl" rotWithShape="0"/>
              </a:effectLst>
            </a:endParaRPr>
          </a:p>
        </p:txBody>
      </p:sp>
      <p:sp>
        <p:nvSpPr>
          <p:cNvPr id="3" name="Content Placeholder 2"/>
          <p:cNvSpPr>
            <a:spLocks noGrp="1"/>
          </p:cNvSpPr>
          <p:nvPr>
            <p:ph idx="1"/>
          </p:nvPr>
        </p:nvSpPr>
        <p:spPr>
          <a:xfrm>
            <a:off x="609600" y="1671145"/>
            <a:ext cx="10972800" cy="4653455"/>
          </a:xfrm>
        </p:spPr>
        <p:txBody>
          <a:bodyPr>
            <a:normAutofit lnSpcReduction="10000"/>
          </a:bodyPr>
          <a:lstStyle/>
          <a:p>
            <a:pPr>
              <a:buFont typeface="Wingdings" pitchFamily="2" charset="2"/>
              <a:buChar char="ü"/>
            </a:pPr>
            <a:r>
              <a:rPr lang="en-US" b="1" u="sng" dirty="0" smtClean="0">
                <a:solidFill>
                  <a:schemeClr val="accent1">
                    <a:lumMod val="75000"/>
                  </a:schemeClr>
                </a:solidFill>
              </a:rPr>
              <a:t>Bank Name </a:t>
            </a:r>
            <a:r>
              <a:rPr lang="en-US" b="1" dirty="0" smtClean="0">
                <a:solidFill>
                  <a:schemeClr val="accent1">
                    <a:lumMod val="75000"/>
                  </a:schemeClr>
                </a:solidFill>
              </a:rPr>
              <a:t>:  </a:t>
            </a:r>
            <a:r>
              <a:rPr lang="en-US" b="1" dirty="0" smtClean="0"/>
              <a:t>State Bank Of India, SME Branch Hoskote, Bangalore Rural (D) – 562114</a:t>
            </a:r>
          </a:p>
          <a:p>
            <a:pPr>
              <a:buFont typeface="Wingdings" pitchFamily="2" charset="2"/>
              <a:buChar char="ü"/>
            </a:pPr>
            <a:r>
              <a:rPr lang="en-US" b="1" u="sng" dirty="0" smtClean="0">
                <a:solidFill>
                  <a:schemeClr val="accent1">
                    <a:lumMod val="75000"/>
                  </a:schemeClr>
                </a:solidFill>
              </a:rPr>
              <a:t> IFSC Code</a:t>
            </a:r>
            <a:r>
              <a:rPr lang="en-US" b="1" dirty="0" smtClean="0"/>
              <a:t>: SBIN0011293</a:t>
            </a:r>
          </a:p>
          <a:p>
            <a:pPr>
              <a:buFont typeface="Wingdings" pitchFamily="2" charset="2"/>
              <a:buChar char="ü"/>
            </a:pPr>
            <a:r>
              <a:rPr lang="en-US" b="1" dirty="0" smtClean="0">
                <a:solidFill>
                  <a:schemeClr val="accent1">
                    <a:lumMod val="75000"/>
                  </a:schemeClr>
                </a:solidFill>
              </a:rPr>
              <a:t> </a:t>
            </a:r>
            <a:r>
              <a:rPr lang="en-US" b="1" u="sng" dirty="0" smtClean="0">
                <a:solidFill>
                  <a:schemeClr val="accent1">
                    <a:lumMod val="75000"/>
                  </a:schemeClr>
                </a:solidFill>
              </a:rPr>
              <a:t>Account number</a:t>
            </a:r>
            <a:r>
              <a:rPr lang="en-US" b="1" dirty="0" smtClean="0">
                <a:solidFill>
                  <a:schemeClr val="accent1">
                    <a:lumMod val="75000"/>
                  </a:schemeClr>
                </a:solidFill>
              </a:rPr>
              <a:t>: </a:t>
            </a:r>
            <a:r>
              <a:rPr lang="en-US" b="1" dirty="0" smtClean="0"/>
              <a:t>37117428205</a:t>
            </a:r>
          </a:p>
          <a:p>
            <a:pPr>
              <a:buFont typeface="Wingdings" pitchFamily="2" charset="2"/>
              <a:buChar char="ü"/>
            </a:pPr>
            <a:r>
              <a:rPr lang="en-US" b="1" u="sng" dirty="0" smtClean="0">
                <a:solidFill>
                  <a:schemeClr val="accent1">
                    <a:lumMod val="75000"/>
                  </a:schemeClr>
                </a:solidFill>
              </a:rPr>
              <a:t>MICR Code</a:t>
            </a:r>
            <a:r>
              <a:rPr lang="en-US" b="1" dirty="0" smtClean="0">
                <a:solidFill>
                  <a:schemeClr val="accent1">
                    <a:lumMod val="75000"/>
                  </a:schemeClr>
                </a:solidFill>
              </a:rPr>
              <a:t>: </a:t>
            </a:r>
            <a:r>
              <a:rPr lang="en-US" b="1" dirty="0" smtClean="0"/>
              <a:t>560002138. </a:t>
            </a:r>
          </a:p>
          <a:p>
            <a:pPr>
              <a:buNone/>
            </a:pPr>
            <a:r>
              <a:rPr lang="en-US" b="1" dirty="0" smtClean="0"/>
              <a:t>    </a:t>
            </a:r>
            <a:r>
              <a:rPr lang="en-US" b="1" u="sng" dirty="0" smtClean="0">
                <a:solidFill>
                  <a:srgbClr val="C00000"/>
                </a:solidFill>
              </a:rPr>
              <a:t>FCRA ACCOUNT</a:t>
            </a:r>
          </a:p>
          <a:p>
            <a:pPr>
              <a:buFont typeface="Wingdings" pitchFamily="2" charset="2"/>
              <a:buChar char="ü"/>
            </a:pPr>
            <a:r>
              <a:rPr lang="en-US" b="1" u="sng" dirty="0" smtClean="0">
                <a:solidFill>
                  <a:schemeClr val="accent1">
                    <a:lumMod val="75000"/>
                  </a:schemeClr>
                </a:solidFill>
              </a:rPr>
              <a:t>Account NO</a:t>
            </a:r>
            <a:r>
              <a:rPr lang="en-US" b="1" dirty="0" smtClean="0">
                <a:solidFill>
                  <a:schemeClr val="accent1">
                    <a:lumMod val="75000"/>
                  </a:schemeClr>
                </a:solidFill>
              </a:rPr>
              <a:t>: </a:t>
            </a:r>
            <a:r>
              <a:rPr lang="en-US" b="1" dirty="0" smtClean="0"/>
              <a:t>40882569878</a:t>
            </a:r>
          </a:p>
          <a:p>
            <a:pPr>
              <a:buFont typeface="Wingdings" pitchFamily="2" charset="2"/>
              <a:buChar char="ü"/>
            </a:pPr>
            <a:r>
              <a:rPr lang="en-US" b="1" u="sng" dirty="0" smtClean="0">
                <a:solidFill>
                  <a:schemeClr val="accent1">
                    <a:lumMod val="75000"/>
                  </a:schemeClr>
                </a:solidFill>
              </a:rPr>
              <a:t>IFSC CODE</a:t>
            </a:r>
            <a:r>
              <a:rPr lang="en-US" b="1" dirty="0" smtClean="0">
                <a:solidFill>
                  <a:schemeClr val="accent1">
                    <a:lumMod val="75000"/>
                  </a:schemeClr>
                </a:solidFill>
              </a:rPr>
              <a:t>: </a:t>
            </a:r>
            <a:r>
              <a:rPr lang="en-US" b="1" dirty="0" smtClean="0"/>
              <a:t>SBIN0000691</a:t>
            </a:r>
          </a:p>
          <a:p>
            <a:pPr>
              <a:buFont typeface="Wingdings" pitchFamily="2" charset="2"/>
              <a:buChar char="ü"/>
            </a:pPr>
            <a:r>
              <a:rPr lang="en-US" b="1" u="sng" dirty="0" smtClean="0">
                <a:solidFill>
                  <a:schemeClr val="accent1">
                    <a:lumMod val="75000"/>
                  </a:schemeClr>
                </a:solidFill>
              </a:rPr>
              <a:t>Address</a:t>
            </a:r>
            <a:r>
              <a:rPr lang="en-US" b="1" dirty="0" smtClean="0">
                <a:solidFill>
                  <a:schemeClr val="accent1">
                    <a:lumMod val="75000"/>
                  </a:schemeClr>
                </a:solidFill>
              </a:rPr>
              <a:t>: </a:t>
            </a:r>
            <a:r>
              <a:rPr lang="en-US" b="1" dirty="0" smtClean="0"/>
              <a:t>FCRA cell, 4th floor, State Bank of India, New Delhi Main Branch, 11, Sansad Marg, New delhi-110001.</a:t>
            </a:r>
          </a:p>
          <a:p>
            <a:pPr>
              <a:buFont typeface="Wingdings" pitchFamily="2" charset="2"/>
              <a:buChar char="ü"/>
            </a:pPr>
            <a:r>
              <a:rPr lang="en-US" b="1" u="sng" dirty="0" smtClean="0">
                <a:solidFill>
                  <a:schemeClr val="accent1">
                    <a:lumMod val="75000"/>
                  </a:schemeClr>
                </a:solidFill>
              </a:rPr>
              <a:t>MICR Code</a:t>
            </a:r>
            <a:r>
              <a:rPr lang="en-US" b="1" dirty="0" smtClean="0">
                <a:solidFill>
                  <a:schemeClr val="accent1">
                    <a:lumMod val="75000"/>
                  </a:schemeClr>
                </a:solidFill>
              </a:rPr>
              <a:t>: </a:t>
            </a:r>
            <a:r>
              <a:rPr lang="en-US" b="1" dirty="0" smtClean="0"/>
              <a:t>110002087</a:t>
            </a:r>
            <a:endParaRPr lang="en-US" b="1" dirty="0"/>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DESIGN 4">
  <a:themeElements>
    <a:clrScheme name="Islander">
      <a:dk1>
        <a:srgbClr val="000000"/>
      </a:dk1>
      <a:lt1>
        <a:srgbClr val="FFFFFF"/>
      </a:lt1>
      <a:dk2>
        <a:srgbClr val="000000"/>
      </a:dk2>
      <a:lt2>
        <a:srgbClr val="E6E6E6"/>
      </a:lt2>
      <a:accent1>
        <a:srgbClr val="E56925"/>
      </a:accent1>
      <a:accent2>
        <a:srgbClr val="F19936"/>
      </a:accent2>
      <a:accent3>
        <a:srgbClr val="5DA3CC"/>
      </a:accent3>
      <a:accent4>
        <a:srgbClr val="B3DAD6"/>
      </a:accent4>
      <a:accent5>
        <a:srgbClr val="76B144"/>
      </a:accent5>
      <a:accent6>
        <a:srgbClr val="438F63"/>
      </a:accent6>
      <a:hlink>
        <a:srgbClr val="E2DD60"/>
      </a:hlink>
      <a:folHlink>
        <a:srgbClr val="E78576"/>
      </a:folHlink>
    </a:clrScheme>
    <a:fontScheme name="Custom 1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sian Pacific heritage_TM10131490_Win32_LH_v4" id="{B2A0ACF3-34FF-4C5A-A737-2558AC4C9FEA}" vid="{FBDB92CC-0A39-410B-A16B-8C101333048E}"/>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18D074-6F3D-488C-8220-03C2DEFDE85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1D141EBB-3386-4164-A294-111C6309E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9CE79C-5104-4273-B83B-D03AD839A8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 4</Template>
  <TotalTime>0</TotalTime>
  <Words>2092</Words>
  <Application>Microsoft Office PowerPoint</Application>
  <PresentationFormat>Custom</PresentationFormat>
  <Paragraphs>142</Paragraphs>
  <Slides>57</Slides>
  <Notes>7</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DESIGN 4</vt:lpstr>
      <vt:lpstr>Flow</vt:lpstr>
      <vt:lpstr>Slide 1</vt:lpstr>
      <vt:lpstr>Slide 2</vt:lpstr>
      <vt:lpstr>Slide 3</vt:lpstr>
      <vt:lpstr>        ABOUT OUR SGSS</vt:lpstr>
      <vt:lpstr> CHAIRMAN AND FOUNDER   </vt:lpstr>
      <vt:lpstr>ABOUT OUR CHAIRMAN AND FOUNDER</vt:lpstr>
      <vt:lpstr>ADDRESS: Sri Ranga Building, 5TH cross, T G Extension, Hoskote Town-562114, Bangalore Rural Dist. Karnataka, India. CONTACT NUMBERS:       Ph: +919945329169/7625041380. E-MAIL ID:                           prasad@sgsstrust.org                                                    vani@sgsstrust.org WEBSITE:                             www.sgsstrust.org Registered under Trust Registration Act Reg. No.                                                  KR1-4-00504-2005-06-00191-17-18.</vt:lpstr>
      <vt:lpstr>                      OFFICE INFORMATION CELL</vt:lpstr>
      <vt:lpstr>                           OUR TRUST ACCOUNT</vt:lpstr>
      <vt:lpstr>              VISION OF SGSS </vt:lpstr>
      <vt:lpstr>Slide 11</vt:lpstr>
      <vt:lpstr>SGSS ON WOMEN EMPOWERMENT AND CHILD CARE… </vt:lpstr>
      <vt:lpstr>Slide 13</vt:lpstr>
      <vt:lpstr>HOME FOR HOMELESS.....</vt:lpstr>
      <vt:lpstr>SGSS ON HOME FOR HOMELESS</vt:lpstr>
      <vt:lpstr>    SKILL DEVELOPMENT </vt:lpstr>
      <vt:lpstr>Slide 17</vt:lpstr>
      <vt:lpstr>    ROLE OF SGSS ON SKILL DEVELOPMENT</vt:lpstr>
      <vt:lpstr>COMPUTER                     TRAININGS…</vt:lpstr>
      <vt:lpstr>SGSS SERVICES ON OLD AGE HOMES</vt:lpstr>
      <vt:lpstr>Slide 21</vt:lpstr>
      <vt:lpstr>          MISSION OF SGSS </vt:lpstr>
      <vt:lpstr>“THE PATH OF PHILANTROPY”………</vt:lpstr>
      <vt:lpstr>OUR SAI GOKULA CONCERTS WITH I2U FOUNDATION DONATES THE STUDENT MATERIALS….</vt:lpstr>
      <vt:lpstr>Slide 25</vt:lpstr>
      <vt:lpstr>Slide 26</vt:lpstr>
      <vt:lpstr>Slide 27</vt:lpstr>
      <vt:lpstr>THE ROLE OF NGO'S IN NATION BUILDING………….</vt:lpstr>
      <vt:lpstr>Slide 29</vt:lpstr>
      <vt:lpstr>Slide 30</vt:lpstr>
      <vt:lpstr>Slide 31</vt:lpstr>
      <vt:lpstr>DIGITAL MARKETING PROJECT(2022-23) IN ASSOCIATION WITH SMILE FOUNDATIONS HEXAWARE…</vt:lpstr>
      <vt:lpstr>Slide 33</vt:lpstr>
      <vt:lpstr>  THIS COURSE IS IDEAL FOR:</vt:lpstr>
      <vt:lpstr>Slide 35</vt:lpstr>
      <vt:lpstr>Slide 36</vt:lpstr>
      <vt:lpstr>Slide 37</vt:lpstr>
      <vt:lpstr>HEALTH CARE PROJECT (2022-23) IN ASSOCIATION WITH ERICSON AND SMILE FOUNDATION…..</vt:lpstr>
      <vt:lpstr>Slide 39</vt:lpstr>
      <vt:lpstr>PROGRAMS AND SERVICES….</vt:lpstr>
      <vt:lpstr>Slide 41</vt:lpstr>
      <vt:lpstr>SGSS ON QUEST ALLIGANCE COURSE </vt:lpstr>
      <vt:lpstr>Slide 43</vt:lpstr>
      <vt:lpstr>Slide 44</vt:lpstr>
      <vt:lpstr>Slide 45</vt:lpstr>
      <vt:lpstr>LETTER OF INTENT TO DONATE BY XENCIO…..</vt:lpstr>
      <vt:lpstr>Slide 47</vt:lpstr>
      <vt:lpstr>Slide 48</vt:lpstr>
      <vt:lpstr>OUR NDLM CENTRES AND PROGRAMS:</vt:lpstr>
      <vt:lpstr>Slide 50</vt:lpstr>
      <vt:lpstr>Slide 51</vt:lpstr>
      <vt:lpstr>Slide 52</vt:lpstr>
      <vt:lpstr>Slide 53</vt:lpstr>
      <vt:lpstr>OUR ACHIEVEMENTS….</vt:lpstr>
      <vt:lpstr>Slide 55</vt:lpstr>
      <vt:lpstr>Slide 56</vt:lpstr>
      <vt:lpstr>THANKYOU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2023-11-11T03:41:32Z</dcterms:created>
  <dcterms:modified xsi:type="dcterms:W3CDTF">2023-11-27T12:07:52Z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